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31_36D85EA0.xml" ContentType="application/vnd.ms-powerpoint.comment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88" r:id="rId3"/>
    <p:sldId id="272" r:id="rId4"/>
    <p:sldId id="289" r:id="rId5"/>
    <p:sldId id="294" r:id="rId6"/>
    <p:sldId id="305" r:id="rId7"/>
    <p:sldId id="304" r:id="rId8"/>
    <p:sldId id="298" r:id="rId9"/>
    <p:sldId id="299" r:id="rId10"/>
    <p:sldId id="300" r:id="rId11"/>
    <p:sldId id="296" r:id="rId12"/>
    <p:sldId id="306" r:id="rId13"/>
    <p:sldId id="295" r:id="rId14"/>
    <p:sldId id="290" r:id="rId15"/>
    <p:sldId id="297" r:id="rId16"/>
    <p:sldId id="301" r:id="rId17"/>
    <p:sldId id="303" r:id="rId18"/>
    <p:sldId id="266" r:id="rId19"/>
  </p:sldIdLst>
  <p:sldSz cx="20104100" cy="11309350"/>
  <p:notesSz cx="20104100" cy="11309350"/>
  <p:embeddedFontLst>
    <p:embeddedFont>
      <p:font typeface="Arial Black" panose="020B0A04020102020204" pitchFamily="34" charset="0"/>
      <p:regular r:id="rId21"/>
      <p:bold r:id="rId22"/>
    </p:embeddedFont>
    <p:embeddedFont>
      <p:font typeface="Lucida Sans"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29" roundtripDataSignature="AMtx7mjZzkyRgpNNUG+llTVLWB+qeI3io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617437-A72A-EF31-A2DE-E0940FDF60D3}" name="Marie Duffy" initials="MD" userId="S::md@vennenergy.com::0c89a78f-d238-4cfe-928d-c15d1b73d439" providerId="AD"/>
  <p188:author id="{F0F4A542-AC44-58E7-2653-F666B1DDFBCB}" name="Geoffrey Stoker-Lavelle" initials="GS" userId="S::gsl@vennenergy.com::ac1c52ce-281f-4b1d-a124-279a95a2b394" providerId="AD"/>
  <p188:author id="{44413DB6-D2F7-0A57-D41A-3CDF2919C6CA}" name="Bathgate, Emma" initials="EB" userId="S::EMMA.BATHGATE@tetratech.com::116f2354-ce21-4c16-b5f9-fb7b782e0ea0" providerId="AD"/>
  <p188:author id="{BF1E00CA-C48F-CF49-B2BD-ADA3AED00848}" name="Magdi, Daniel" initials="DM" userId="S::DAN.MAGDI@tetratech.com::e9b01ad6-0cfc-402d-b2b7-d4fad02024d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B2C"/>
    <a:srgbClr val="F9E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F8164-BF9B-47F4-989A-8BBAEB38FB79}" v="91" dt="2025-10-24T09:02:54.563"/>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Duffy" userId="0c89a78f-d238-4cfe-928d-c15d1b73d439" providerId="ADAL" clId="{735800DB-2022-4F10-8E9D-FB1D07A708DB}"/>
    <pc:docChg chg="undo custSel addSld delSld modSld sldOrd">
      <pc:chgData name="Marie Duffy" userId="0c89a78f-d238-4cfe-928d-c15d1b73d439" providerId="ADAL" clId="{735800DB-2022-4F10-8E9D-FB1D07A708DB}" dt="2025-10-24T09:02:54.563" v="103" actId="20577"/>
      <pc:docMkLst>
        <pc:docMk/>
      </pc:docMkLst>
      <pc:sldChg chg="add del">
        <pc:chgData name="Marie Duffy" userId="0c89a78f-d238-4cfe-928d-c15d1b73d439" providerId="ADAL" clId="{735800DB-2022-4F10-8E9D-FB1D07A708DB}" dt="2025-10-23T23:19:48.229" v="11" actId="2696"/>
        <pc:sldMkLst>
          <pc:docMk/>
          <pc:sldMk cId="0" sldId="256"/>
        </pc:sldMkLst>
      </pc:sldChg>
      <pc:sldChg chg="add del">
        <pc:chgData name="Marie Duffy" userId="0c89a78f-d238-4cfe-928d-c15d1b73d439" providerId="ADAL" clId="{735800DB-2022-4F10-8E9D-FB1D07A708DB}" dt="2025-10-23T23:19:46.884" v="10" actId="2696"/>
        <pc:sldMkLst>
          <pc:docMk/>
          <pc:sldMk cId="0" sldId="266"/>
        </pc:sldMkLst>
      </pc:sldChg>
      <pc:sldChg chg="add del">
        <pc:chgData name="Marie Duffy" userId="0c89a78f-d238-4cfe-928d-c15d1b73d439" providerId="ADAL" clId="{735800DB-2022-4F10-8E9D-FB1D07A708DB}" dt="2025-10-23T23:19:48.229" v="11" actId="2696"/>
        <pc:sldMkLst>
          <pc:docMk/>
          <pc:sldMk cId="4199384290" sldId="272"/>
        </pc:sldMkLst>
      </pc:sldChg>
      <pc:sldChg chg="add del">
        <pc:chgData name="Marie Duffy" userId="0c89a78f-d238-4cfe-928d-c15d1b73d439" providerId="ADAL" clId="{735800DB-2022-4F10-8E9D-FB1D07A708DB}" dt="2025-10-23T23:19:48.229" v="11" actId="2696"/>
        <pc:sldMkLst>
          <pc:docMk/>
          <pc:sldMk cId="1129307349" sldId="288"/>
        </pc:sldMkLst>
      </pc:sldChg>
      <pc:sldChg chg="modSp add del mod ord">
        <pc:chgData name="Marie Duffy" userId="0c89a78f-d238-4cfe-928d-c15d1b73d439" providerId="ADAL" clId="{735800DB-2022-4F10-8E9D-FB1D07A708DB}" dt="2025-10-24T09:02:54.563" v="103" actId="20577"/>
        <pc:sldMkLst>
          <pc:docMk/>
          <pc:sldMk cId="194642211" sldId="289"/>
        </pc:sldMkLst>
        <pc:spChg chg="mod">
          <ac:chgData name="Marie Duffy" userId="0c89a78f-d238-4cfe-928d-c15d1b73d439" providerId="ADAL" clId="{735800DB-2022-4F10-8E9D-FB1D07A708DB}" dt="2025-10-24T09:02:54.563" v="103" actId="20577"/>
          <ac:spMkLst>
            <pc:docMk/>
            <pc:sldMk cId="194642211" sldId="289"/>
            <ac:spMk id="3" creationId="{BB40A097-0DDC-24B6-8DCE-6C1B278A0BC4}"/>
          </ac:spMkLst>
        </pc:spChg>
      </pc:sldChg>
      <pc:sldChg chg="modSp add del mod modCm">
        <pc:chgData name="Marie Duffy" userId="0c89a78f-d238-4cfe-928d-c15d1b73d439" providerId="ADAL" clId="{735800DB-2022-4F10-8E9D-FB1D07A708DB}" dt="2025-10-23T23:19:17.142" v="7" actId="2696"/>
        <pc:sldMkLst>
          <pc:docMk/>
          <pc:sldMk cId="1659156220" sldId="290"/>
        </pc:sldMkLst>
        <pc:spChg chg="mod">
          <ac:chgData name="Marie Duffy" userId="0c89a78f-d238-4cfe-928d-c15d1b73d439" providerId="ADAL" clId="{735800DB-2022-4F10-8E9D-FB1D07A708DB}" dt="2025-10-23T22:55:47.874" v="5" actId="20577"/>
          <ac:spMkLst>
            <pc:docMk/>
            <pc:sldMk cId="1659156220" sldId="290"/>
            <ac:spMk id="3" creationId="{F82232E5-E55D-1B3C-9EE4-46DB3942163A}"/>
          </ac:spMkLst>
        </pc:spChg>
        <pc:extLst>
          <p:ext xmlns:p="http://schemas.openxmlformats.org/presentationml/2006/main" uri="{D6D511B9-2390-475A-947B-AFAB55BFBCF1}">
            <pc226:cmChg xmlns:pc226="http://schemas.microsoft.com/office/powerpoint/2022/06/main/command" chg="mod">
              <pc226:chgData name="Marie Duffy" userId="0c89a78f-d238-4cfe-928d-c15d1b73d439" providerId="ADAL" clId="{735800DB-2022-4F10-8E9D-FB1D07A708DB}" dt="2025-10-23T22:55:24.117" v="2" actId="20577"/>
              <pc2:cmMkLst xmlns:pc2="http://schemas.microsoft.com/office/powerpoint/2019/9/main/command">
                <pc:docMk/>
                <pc:sldMk cId="1659156220" sldId="290"/>
                <pc2:cmMk id="{67195E4C-EE18-410B-A980-756800201DCD}"/>
              </pc2:cmMkLst>
            </pc226:cmChg>
          </p:ext>
        </pc:extLst>
      </pc:sldChg>
      <pc:sldChg chg="add del">
        <pc:chgData name="Marie Duffy" userId="0c89a78f-d238-4cfe-928d-c15d1b73d439" providerId="ADAL" clId="{735800DB-2022-4F10-8E9D-FB1D07A708DB}" dt="2025-10-23T23:19:48.229" v="11" actId="2696"/>
        <pc:sldMkLst>
          <pc:docMk/>
          <pc:sldMk cId="2887344742" sldId="294"/>
        </pc:sldMkLst>
      </pc:sldChg>
      <pc:sldChg chg="add del">
        <pc:chgData name="Marie Duffy" userId="0c89a78f-d238-4cfe-928d-c15d1b73d439" providerId="ADAL" clId="{735800DB-2022-4F10-8E9D-FB1D07A708DB}" dt="2025-10-23T23:19:48.229" v="11" actId="2696"/>
        <pc:sldMkLst>
          <pc:docMk/>
          <pc:sldMk cId="1601005387" sldId="295"/>
        </pc:sldMkLst>
      </pc:sldChg>
      <pc:sldChg chg="add del">
        <pc:chgData name="Marie Duffy" userId="0c89a78f-d238-4cfe-928d-c15d1b73d439" providerId="ADAL" clId="{735800DB-2022-4F10-8E9D-FB1D07A708DB}" dt="2025-10-23T23:19:48.229" v="11" actId="2696"/>
        <pc:sldMkLst>
          <pc:docMk/>
          <pc:sldMk cId="2512318892" sldId="296"/>
        </pc:sldMkLst>
      </pc:sldChg>
      <pc:sldChg chg="add del">
        <pc:chgData name="Marie Duffy" userId="0c89a78f-d238-4cfe-928d-c15d1b73d439" providerId="ADAL" clId="{735800DB-2022-4F10-8E9D-FB1D07A708DB}" dt="2025-10-23T23:19:46.884" v="10" actId="2696"/>
        <pc:sldMkLst>
          <pc:docMk/>
          <pc:sldMk cId="3339308247" sldId="297"/>
        </pc:sldMkLst>
      </pc:sldChg>
      <pc:sldChg chg="add del">
        <pc:chgData name="Marie Duffy" userId="0c89a78f-d238-4cfe-928d-c15d1b73d439" providerId="ADAL" clId="{735800DB-2022-4F10-8E9D-FB1D07A708DB}" dt="2025-10-23T23:19:48.229" v="11" actId="2696"/>
        <pc:sldMkLst>
          <pc:docMk/>
          <pc:sldMk cId="2575772438" sldId="298"/>
        </pc:sldMkLst>
      </pc:sldChg>
      <pc:sldChg chg="add del">
        <pc:chgData name="Marie Duffy" userId="0c89a78f-d238-4cfe-928d-c15d1b73d439" providerId="ADAL" clId="{735800DB-2022-4F10-8E9D-FB1D07A708DB}" dt="2025-10-23T23:19:48.229" v="11" actId="2696"/>
        <pc:sldMkLst>
          <pc:docMk/>
          <pc:sldMk cId="142724206" sldId="299"/>
        </pc:sldMkLst>
      </pc:sldChg>
      <pc:sldChg chg="add del">
        <pc:chgData name="Marie Duffy" userId="0c89a78f-d238-4cfe-928d-c15d1b73d439" providerId="ADAL" clId="{735800DB-2022-4F10-8E9D-FB1D07A708DB}" dt="2025-10-23T23:19:48.229" v="11" actId="2696"/>
        <pc:sldMkLst>
          <pc:docMk/>
          <pc:sldMk cId="100896587" sldId="300"/>
        </pc:sldMkLst>
      </pc:sldChg>
      <pc:sldChg chg="add del">
        <pc:chgData name="Marie Duffy" userId="0c89a78f-d238-4cfe-928d-c15d1b73d439" providerId="ADAL" clId="{735800DB-2022-4F10-8E9D-FB1D07A708DB}" dt="2025-10-23T23:19:46.884" v="10" actId="2696"/>
        <pc:sldMkLst>
          <pc:docMk/>
          <pc:sldMk cId="3931045386" sldId="301"/>
        </pc:sldMkLst>
      </pc:sldChg>
      <pc:sldChg chg="add del">
        <pc:chgData name="Marie Duffy" userId="0c89a78f-d238-4cfe-928d-c15d1b73d439" providerId="ADAL" clId="{735800DB-2022-4F10-8E9D-FB1D07A708DB}" dt="2025-10-23T23:19:46.884" v="10" actId="2696"/>
        <pc:sldMkLst>
          <pc:docMk/>
          <pc:sldMk cId="555690071" sldId="303"/>
        </pc:sldMkLst>
      </pc:sldChg>
      <pc:sldChg chg="add del">
        <pc:chgData name="Marie Duffy" userId="0c89a78f-d238-4cfe-928d-c15d1b73d439" providerId="ADAL" clId="{735800DB-2022-4F10-8E9D-FB1D07A708DB}" dt="2025-10-23T23:19:48.229" v="11" actId="2696"/>
        <pc:sldMkLst>
          <pc:docMk/>
          <pc:sldMk cId="250965471" sldId="304"/>
        </pc:sldMkLst>
      </pc:sldChg>
      <pc:sldChg chg="add del">
        <pc:chgData name="Marie Duffy" userId="0c89a78f-d238-4cfe-928d-c15d1b73d439" providerId="ADAL" clId="{735800DB-2022-4F10-8E9D-FB1D07A708DB}" dt="2025-10-23T23:19:48.229" v="11" actId="2696"/>
        <pc:sldMkLst>
          <pc:docMk/>
          <pc:sldMk cId="920149664" sldId="305"/>
        </pc:sldMkLst>
      </pc:sldChg>
      <pc:sldChg chg="add del">
        <pc:chgData name="Marie Duffy" userId="0c89a78f-d238-4cfe-928d-c15d1b73d439" providerId="ADAL" clId="{735800DB-2022-4F10-8E9D-FB1D07A708DB}" dt="2025-10-23T23:19:48.229" v="11" actId="2696"/>
        <pc:sldMkLst>
          <pc:docMk/>
          <pc:sldMk cId="2172858105" sldId="306"/>
        </pc:sldMkLst>
      </pc:sldChg>
      <pc:sldMasterChg chg="addSldLayout delSldLayout">
        <pc:chgData name="Marie Duffy" userId="0c89a78f-d238-4cfe-928d-c15d1b73d439" providerId="ADAL" clId="{735800DB-2022-4F10-8E9D-FB1D07A708DB}" dt="2025-10-23T23:19:48.229" v="11" actId="2696"/>
        <pc:sldMasterMkLst>
          <pc:docMk/>
          <pc:sldMasterMk cId="0" sldId="2147483648"/>
        </pc:sldMasterMkLst>
        <pc:sldLayoutChg chg="add del">
          <pc:chgData name="Marie Duffy" userId="0c89a78f-d238-4cfe-928d-c15d1b73d439" providerId="ADAL" clId="{735800DB-2022-4F10-8E9D-FB1D07A708DB}" dt="2025-10-23T23:19:48.229" v="11" actId="2696"/>
          <pc:sldLayoutMkLst>
            <pc:docMk/>
            <pc:sldMasterMk cId="0" sldId="2147483648"/>
            <pc:sldLayoutMk cId="0" sldId="2147483649"/>
          </pc:sldLayoutMkLst>
        </pc:sldLayoutChg>
      </pc:sldMasterChg>
    </pc:docChg>
  </pc:docChgLst>
</pc:chgInfo>
</file>

<file path=ppt/comments/modernComment_131_36D85EA0.xml><?xml version="1.0" encoding="utf-8"?>
<p188:cmLst xmlns:a="http://schemas.openxmlformats.org/drawingml/2006/main" xmlns:r="http://schemas.openxmlformats.org/officeDocument/2006/relationships" xmlns:p188="http://schemas.microsoft.com/office/powerpoint/2018/8/main">
  <p188:cm id="{CB68BA78-DB6F-485E-B859-E1D2687E55D0}" authorId="{BF1E00CA-C48F-CF49-B2BD-ADA3AED00848}" status="resolved" created="2025-10-20T19:40:26.436" complete="100000">
    <ac:deMkLst xmlns:ac="http://schemas.microsoft.com/office/drawing/2013/main/command">
      <pc:docMk xmlns:pc="http://schemas.microsoft.com/office/powerpoint/2013/main/command"/>
      <pc:sldMk xmlns:pc="http://schemas.microsoft.com/office/powerpoint/2013/main/command" cId="920149664" sldId="305"/>
      <ac:spMk id="3" creationId="{B250BB87-F55F-0E95-B1CA-0C450FF98FB1}"/>
    </ac:deMkLst>
    <p188:txBody>
      <a:bodyPr/>
      <a:lstStyle/>
      <a:p>
        <a:r>
          <a:rPr lang="en-AU"/>
          <a:t>Need to get updated plan from Moir and add in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8712200" cy="5667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11387138" y="0"/>
            <a:ext cx="8712200" cy="5667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10742613"/>
            <a:ext cx="8712200" cy="56673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 name="Google Shape;46;p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229695E7-EF85-777B-BCC2-AFCE2C18722A}"/>
            </a:ext>
          </a:extLst>
        </p:cNvPr>
        <p:cNvGrpSpPr/>
        <p:nvPr/>
      </p:nvGrpSpPr>
      <p:grpSpPr>
        <a:xfrm>
          <a:off x="0" y="0"/>
          <a:ext cx="0" cy="0"/>
          <a:chOff x="0" y="0"/>
          <a:chExt cx="0" cy="0"/>
        </a:xfrm>
      </p:grpSpPr>
      <p:sp>
        <p:nvSpPr>
          <p:cNvPr id="71" name="Google Shape;71;p4:notes">
            <a:extLst>
              <a:ext uri="{FF2B5EF4-FFF2-40B4-BE49-F238E27FC236}">
                <a16:creationId xmlns:a16="http://schemas.microsoft.com/office/drawing/2014/main" id="{BA77FF62-26EA-F6D0-3743-91C955F10378}"/>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4:notes">
            <a:extLst>
              <a:ext uri="{FF2B5EF4-FFF2-40B4-BE49-F238E27FC236}">
                <a16:creationId xmlns:a16="http://schemas.microsoft.com/office/drawing/2014/main" id="{DA6F46AA-B8E1-330E-8F08-B0A482F1BF4A}"/>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 name="Google Shape;73;p4:notes">
            <a:extLst>
              <a:ext uri="{FF2B5EF4-FFF2-40B4-BE49-F238E27FC236}">
                <a16:creationId xmlns:a16="http://schemas.microsoft.com/office/drawing/2014/main" id="{D4E1C249-980F-B0C7-90FB-56F25607B670}"/>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2</a:t>
            </a:fld>
            <a:endParaRPr/>
          </a:p>
        </p:txBody>
      </p:sp>
    </p:spTree>
    <p:extLst>
      <p:ext uri="{BB962C8B-B14F-4D97-AF65-F5344CB8AC3E}">
        <p14:creationId xmlns:p14="http://schemas.microsoft.com/office/powerpoint/2010/main" val="47939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6584EFA9-816D-BCD2-1417-D610238C7618}"/>
            </a:ext>
          </a:extLst>
        </p:cNvPr>
        <p:cNvGrpSpPr/>
        <p:nvPr/>
      </p:nvGrpSpPr>
      <p:grpSpPr>
        <a:xfrm>
          <a:off x="0" y="0"/>
          <a:ext cx="0" cy="0"/>
          <a:chOff x="0" y="0"/>
          <a:chExt cx="0" cy="0"/>
        </a:xfrm>
      </p:grpSpPr>
      <p:sp>
        <p:nvSpPr>
          <p:cNvPr id="63" name="Google Shape;63;p3:notes">
            <a:extLst>
              <a:ext uri="{FF2B5EF4-FFF2-40B4-BE49-F238E27FC236}">
                <a16:creationId xmlns:a16="http://schemas.microsoft.com/office/drawing/2014/main" id="{CD2AA9FE-D4A5-9C74-4122-F658B5DF58FE}"/>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 name="Google Shape;64;p3:notes">
            <a:extLst>
              <a:ext uri="{FF2B5EF4-FFF2-40B4-BE49-F238E27FC236}">
                <a16:creationId xmlns:a16="http://schemas.microsoft.com/office/drawing/2014/main" id="{A38A4CFF-40D9-437C-C279-D943595C2E3E}"/>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119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smtClean="0">
                <a:solidFill>
                  <a:srgbClr val="000000"/>
                </a:solidFill>
                <a:latin typeface="Arial"/>
                <a:ea typeface="Arial"/>
                <a:cs typeface="Arial"/>
                <a:sym typeface="Arial"/>
              </a:rPr>
              <a:t>4</a:t>
            </a:fld>
            <a:endParaRPr lang="en-AU"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38094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1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obj">
  <p:cSld name="OBJECT">
    <p:bg>
      <p:bgPr>
        <a:solidFill>
          <a:schemeClr val="lt1"/>
        </a:solidFill>
        <a:effectLst/>
      </p:bgPr>
    </p:bg>
    <p:spTree>
      <p:nvGrpSpPr>
        <p:cNvPr id="1" name="Shape 15"/>
        <p:cNvGrpSpPr/>
        <p:nvPr/>
      </p:nvGrpSpPr>
      <p:grpSpPr>
        <a:xfrm>
          <a:off x="0" y="0"/>
          <a:ext cx="0" cy="0"/>
          <a:chOff x="0" y="0"/>
          <a:chExt cx="0" cy="0"/>
        </a:xfrm>
      </p:grpSpPr>
      <p:pic>
        <p:nvPicPr>
          <p:cNvPr id="16" name="Google Shape;16;p13"/>
          <p:cNvPicPr preferRelativeResize="0"/>
          <p:nvPr/>
        </p:nvPicPr>
        <p:blipFill rotWithShape="1">
          <a:blip r:embed="rId2">
            <a:alphaModFix/>
          </a:blip>
          <a:srcRect/>
          <a:stretch/>
        </p:blipFill>
        <p:spPr>
          <a:xfrm>
            <a:off x="0" y="0"/>
            <a:ext cx="20104100" cy="11308556"/>
          </a:xfrm>
          <a:prstGeom prst="rect">
            <a:avLst/>
          </a:prstGeom>
          <a:noFill/>
          <a:ln>
            <a:noFill/>
          </a:ln>
        </p:spPr>
      </p:pic>
      <p:sp>
        <p:nvSpPr>
          <p:cNvPr id="17" name="Google Shape;17;p13"/>
          <p:cNvSpPr txBox="1">
            <a:spLocks noGrp="1"/>
          </p:cNvSpPr>
          <p:nvPr>
            <p:ph type="ctrTitle"/>
          </p:nvPr>
        </p:nvSpPr>
        <p:spPr>
          <a:xfrm>
            <a:off x="5264626" y="1267173"/>
            <a:ext cx="10183494" cy="249110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6600" b="0" i="0">
                <a:solidFill>
                  <a:srgbClr val="EABB2C"/>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3"/>
          <p:cNvSpPr txBox="1">
            <a:spLocks noGrp="1"/>
          </p:cNvSpPr>
          <p:nvPr>
            <p:ph type="subTitle" idx="1"/>
          </p:nvPr>
        </p:nvSpPr>
        <p:spPr>
          <a:xfrm>
            <a:off x="3015615" y="6333236"/>
            <a:ext cx="14072870" cy="282733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6835394" y="10517696"/>
            <a:ext cx="6433312" cy="56546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3"/>
          <p:cNvSpPr txBox="1">
            <a:spLocks noGrp="1"/>
          </p:cNvSpPr>
          <p:nvPr>
            <p:ph type="sldNum" idx="12"/>
          </p:nvPr>
        </p:nvSpPr>
        <p:spPr>
          <a:xfrm>
            <a:off x="14474953" y="10517696"/>
            <a:ext cx="4623943" cy="565467"/>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14"/>
          <p:cNvSpPr txBox="1">
            <a:spLocks noGrp="1"/>
          </p:cNvSpPr>
          <p:nvPr>
            <p:ph type="title"/>
          </p:nvPr>
        </p:nvSpPr>
        <p:spPr>
          <a:xfrm>
            <a:off x="1557932" y="1303107"/>
            <a:ext cx="13361669" cy="186880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6600" b="0" i="0">
                <a:solidFill>
                  <a:srgbClr val="EABB2C"/>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4"/>
          <p:cNvSpPr txBox="1">
            <a:spLocks noGrp="1"/>
          </p:cNvSpPr>
          <p:nvPr>
            <p:ph type="body" idx="1"/>
          </p:nvPr>
        </p:nvSpPr>
        <p:spPr>
          <a:xfrm>
            <a:off x="1005205" y="2601150"/>
            <a:ext cx="18093690" cy="7464171"/>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6835394" y="10517696"/>
            <a:ext cx="6433312" cy="56546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4"/>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4"/>
          <p:cNvSpPr txBox="1">
            <a:spLocks noGrp="1"/>
          </p:cNvSpPr>
          <p:nvPr>
            <p:ph type="sldNum" idx="12"/>
          </p:nvPr>
        </p:nvSpPr>
        <p:spPr>
          <a:xfrm>
            <a:off x="14474953" y="10517696"/>
            <a:ext cx="4623943" cy="565467"/>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8"/>
        <p:cNvGrpSpPr/>
        <p:nvPr/>
      </p:nvGrpSpPr>
      <p:grpSpPr>
        <a:xfrm>
          <a:off x="0" y="0"/>
          <a:ext cx="0" cy="0"/>
          <a:chOff x="0" y="0"/>
          <a:chExt cx="0" cy="0"/>
        </a:xfrm>
      </p:grpSpPr>
      <p:sp>
        <p:nvSpPr>
          <p:cNvPr id="29" name="Google Shape;29;p15"/>
          <p:cNvSpPr txBox="1">
            <a:spLocks noGrp="1"/>
          </p:cNvSpPr>
          <p:nvPr>
            <p:ph type="title"/>
          </p:nvPr>
        </p:nvSpPr>
        <p:spPr>
          <a:xfrm>
            <a:off x="1557932" y="1303107"/>
            <a:ext cx="13361669" cy="186880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6600" b="0" i="0">
                <a:solidFill>
                  <a:srgbClr val="EABB2C"/>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body" idx="1"/>
          </p:nvPr>
        </p:nvSpPr>
        <p:spPr>
          <a:xfrm>
            <a:off x="1005205" y="2601150"/>
            <a:ext cx="8745284" cy="7464171"/>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body" idx="2"/>
          </p:nvPr>
        </p:nvSpPr>
        <p:spPr>
          <a:xfrm>
            <a:off x="10353611" y="2601150"/>
            <a:ext cx="8745284" cy="7464171"/>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 name="Google Shape;32;p15"/>
          <p:cNvSpPr txBox="1">
            <a:spLocks noGrp="1"/>
          </p:cNvSpPr>
          <p:nvPr>
            <p:ph type="ftr" idx="11"/>
          </p:nvPr>
        </p:nvSpPr>
        <p:spPr>
          <a:xfrm>
            <a:off x="6835394" y="10517696"/>
            <a:ext cx="6433312" cy="56546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5"/>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sldNum" idx="12"/>
          </p:nvPr>
        </p:nvSpPr>
        <p:spPr>
          <a:xfrm>
            <a:off x="14474953" y="10517696"/>
            <a:ext cx="4623943" cy="565467"/>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5"/>
        <p:cNvGrpSpPr/>
        <p:nvPr/>
      </p:nvGrpSpPr>
      <p:grpSpPr>
        <a:xfrm>
          <a:off x="0" y="0"/>
          <a:ext cx="0" cy="0"/>
          <a:chOff x="0" y="0"/>
          <a:chExt cx="0" cy="0"/>
        </a:xfrm>
      </p:grpSpPr>
      <p:sp>
        <p:nvSpPr>
          <p:cNvPr id="36" name="Google Shape;36;p16"/>
          <p:cNvSpPr txBox="1">
            <a:spLocks noGrp="1"/>
          </p:cNvSpPr>
          <p:nvPr>
            <p:ph type="title"/>
          </p:nvPr>
        </p:nvSpPr>
        <p:spPr>
          <a:xfrm>
            <a:off x="1557932" y="1303107"/>
            <a:ext cx="13361669" cy="186880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6600" b="0" i="0">
                <a:solidFill>
                  <a:srgbClr val="EABB2C"/>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6"/>
          <p:cNvSpPr txBox="1">
            <a:spLocks noGrp="1"/>
          </p:cNvSpPr>
          <p:nvPr>
            <p:ph type="ftr" idx="11"/>
          </p:nvPr>
        </p:nvSpPr>
        <p:spPr>
          <a:xfrm>
            <a:off x="6835394" y="10517696"/>
            <a:ext cx="6433312" cy="56546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14474953" y="10517696"/>
            <a:ext cx="4623943" cy="565467"/>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0"/>
        <p:cNvGrpSpPr/>
        <p:nvPr/>
      </p:nvGrpSpPr>
      <p:grpSpPr>
        <a:xfrm>
          <a:off x="0" y="0"/>
          <a:ext cx="0" cy="0"/>
          <a:chOff x="0" y="0"/>
          <a:chExt cx="0" cy="0"/>
        </a:xfrm>
      </p:grpSpPr>
      <p:sp>
        <p:nvSpPr>
          <p:cNvPr id="41" name="Google Shape;41;p17"/>
          <p:cNvSpPr txBox="1">
            <a:spLocks noGrp="1"/>
          </p:cNvSpPr>
          <p:nvPr>
            <p:ph type="ftr" idx="11"/>
          </p:nvPr>
        </p:nvSpPr>
        <p:spPr>
          <a:xfrm>
            <a:off x="6835394" y="10517696"/>
            <a:ext cx="6433312" cy="56546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7"/>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7"/>
          <p:cNvSpPr txBox="1">
            <a:spLocks noGrp="1"/>
          </p:cNvSpPr>
          <p:nvPr>
            <p:ph type="sldNum" idx="12"/>
          </p:nvPr>
        </p:nvSpPr>
        <p:spPr>
          <a:xfrm>
            <a:off x="14474953" y="10517696"/>
            <a:ext cx="4623943" cy="565467"/>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1557932" y="1303107"/>
            <a:ext cx="13361669" cy="1868805"/>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6600" b="0" i="0" u="none" strike="noStrike" cap="none">
                <a:solidFill>
                  <a:srgbClr val="EABB2C"/>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1005205" y="2601150"/>
            <a:ext cx="18093690" cy="7464171"/>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2" name="Google Shape;12;p12"/>
          <p:cNvSpPr txBox="1">
            <a:spLocks noGrp="1"/>
          </p:cNvSpPr>
          <p:nvPr>
            <p:ph type="ftr" idx="11"/>
          </p:nvPr>
        </p:nvSpPr>
        <p:spPr>
          <a:xfrm>
            <a:off x="6835394" y="10517696"/>
            <a:ext cx="6433312" cy="565467"/>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12"/>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14474953" y="10517696"/>
            <a:ext cx="4623943" cy="565467"/>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31_36D85EA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1"/>
          <p:cNvSpPr txBox="1">
            <a:spLocks noGrp="1"/>
          </p:cNvSpPr>
          <p:nvPr>
            <p:ph type="ctrTitle"/>
          </p:nvPr>
        </p:nvSpPr>
        <p:spPr>
          <a:xfrm>
            <a:off x="5264625" y="1047819"/>
            <a:ext cx="10183494" cy="2491104"/>
          </a:xfrm>
          <a:prstGeom prst="rect">
            <a:avLst/>
          </a:prstGeom>
          <a:noFill/>
          <a:ln>
            <a:noFill/>
          </a:ln>
        </p:spPr>
        <p:txBody>
          <a:bodyPr spcFirstLastPara="1" wrap="square" lIns="0" tIns="14600" rIns="0" bIns="0" anchor="t" anchorCtr="0">
            <a:spAutoFit/>
          </a:bodyPr>
          <a:lstStyle/>
          <a:p>
            <a:pPr marL="12700" lvl="0" indent="0" algn="l" rtl="0">
              <a:lnSpc>
                <a:spcPct val="112732"/>
              </a:lnSpc>
              <a:spcBef>
                <a:spcPts val="0"/>
              </a:spcBef>
              <a:spcAft>
                <a:spcPts val="0"/>
              </a:spcAft>
              <a:buSzPts val="1400"/>
              <a:buNone/>
            </a:pPr>
            <a:r>
              <a:rPr lang="en-AU" sz="8600" noProof="0"/>
              <a:t>LAMBRUK</a:t>
            </a:r>
          </a:p>
          <a:p>
            <a:pPr marL="12700" lvl="0" indent="0" algn="l" rtl="0">
              <a:lnSpc>
                <a:spcPct val="112732"/>
              </a:lnSpc>
              <a:spcBef>
                <a:spcPts val="0"/>
              </a:spcBef>
              <a:spcAft>
                <a:spcPts val="0"/>
              </a:spcAft>
              <a:buSzPts val="1400"/>
              <a:buNone/>
            </a:pPr>
            <a:r>
              <a:rPr lang="en-AU" sz="8600" noProof="0"/>
              <a:t>SOLAR PROJECT</a:t>
            </a:r>
            <a:endParaRPr lang="en-AU" noProof="0"/>
          </a:p>
        </p:txBody>
      </p:sp>
      <p:grpSp>
        <p:nvGrpSpPr>
          <p:cNvPr id="49" name="Google Shape;49;p1"/>
          <p:cNvGrpSpPr/>
          <p:nvPr/>
        </p:nvGrpSpPr>
        <p:grpSpPr>
          <a:xfrm>
            <a:off x="0" y="1047819"/>
            <a:ext cx="18533858" cy="10260965"/>
            <a:chOff x="0" y="1047819"/>
            <a:chExt cx="18533858" cy="10260965"/>
          </a:xfrm>
        </p:grpSpPr>
        <p:sp>
          <p:nvSpPr>
            <p:cNvPr id="50" name="Google Shape;50;p1"/>
            <p:cNvSpPr/>
            <p:nvPr/>
          </p:nvSpPr>
          <p:spPr>
            <a:xfrm>
              <a:off x="0" y="1047819"/>
              <a:ext cx="17253585" cy="10260965"/>
            </a:xfrm>
            <a:custGeom>
              <a:avLst/>
              <a:gdLst/>
              <a:ahLst/>
              <a:cxnLst/>
              <a:rect l="l" t="t" r="r" b="b"/>
              <a:pathLst>
                <a:path w="17253585" h="10260965" extrusionOk="0">
                  <a:moveTo>
                    <a:pt x="5126469" y="6675082"/>
                  </a:moveTo>
                  <a:lnTo>
                    <a:pt x="5125758" y="6626822"/>
                  </a:lnTo>
                  <a:lnTo>
                    <a:pt x="5124450" y="6578574"/>
                  </a:lnTo>
                  <a:lnTo>
                    <a:pt x="5122532" y="6530340"/>
                  </a:lnTo>
                  <a:lnTo>
                    <a:pt x="5120005" y="6482143"/>
                  </a:lnTo>
                  <a:lnTo>
                    <a:pt x="5116868" y="6433960"/>
                  </a:lnTo>
                  <a:lnTo>
                    <a:pt x="5113134" y="6385814"/>
                  </a:lnTo>
                  <a:lnTo>
                    <a:pt x="5108803" y="6337719"/>
                  </a:lnTo>
                  <a:lnTo>
                    <a:pt x="5103850" y="6289662"/>
                  </a:lnTo>
                  <a:lnTo>
                    <a:pt x="5098300" y="6241669"/>
                  </a:lnTo>
                  <a:lnTo>
                    <a:pt x="5092154" y="6193726"/>
                  </a:lnTo>
                  <a:lnTo>
                    <a:pt x="5085385" y="6145847"/>
                  </a:lnTo>
                  <a:lnTo>
                    <a:pt x="5078019" y="6098057"/>
                  </a:lnTo>
                  <a:lnTo>
                    <a:pt x="5070056" y="6050331"/>
                  </a:lnTo>
                  <a:lnTo>
                    <a:pt x="5061470" y="6002706"/>
                  </a:lnTo>
                  <a:lnTo>
                    <a:pt x="5052288" y="5955157"/>
                  </a:lnTo>
                  <a:lnTo>
                    <a:pt x="5042509" y="5907710"/>
                  </a:lnTo>
                  <a:lnTo>
                    <a:pt x="5032108" y="5860377"/>
                  </a:lnTo>
                  <a:lnTo>
                    <a:pt x="5021110" y="5813145"/>
                  </a:lnTo>
                  <a:lnTo>
                    <a:pt x="5009515" y="5766028"/>
                  </a:lnTo>
                  <a:lnTo>
                    <a:pt x="4997297" y="5719038"/>
                  </a:lnTo>
                  <a:lnTo>
                    <a:pt x="4984483" y="5672188"/>
                  </a:lnTo>
                  <a:lnTo>
                    <a:pt x="4971072" y="5625452"/>
                  </a:lnTo>
                  <a:lnTo>
                    <a:pt x="4957038" y="5578881"/>
                  </a:lnTo>
                  <a:lnTo>
                    <a:pt x="4942408" y="5532437"/>
                  </a:lnTo>
                  <a:lnTo>
                    <a:pt x="4927168" y="5486158"/>
                  </a:lnTo>
                  <a:lnTo>
                    <a:pt x="4911331" y="5440045"/>
                  </a:lnTo>
                  <a:lnTo>
                    <a:pt x="4894885" y="5394083"/>
                  </a:lnTo>
                  <a:lnTo>
                    <a:pt x="4877828" y="5348313"/>
                  </a:lnTo>
                  <a:lnTo>
                    <a:pt x="4860175" y="5302707"/>
                  </a:lnTo>
                  <a:lnTo>
                    <a:pt x="4841913" y="5257292"/>
                  </a:lnTo>
                  <a:lnTo>
                    <a:pt x="4823041" y="5212067"/>
                  </a:lnTo>
                  <a:lnTo>
                    <a:pt x="4803559" y="5167046"/>
                  </a:lnTo>
                  <a:lnTo>
                    <a:pt x="4783480" y="5122227"/>
                  </a:lnTo>
                  <a:lnTo>
                    <a:pt x="4762792" y="5077612"/>
                  </a:lnTo>
                  <a:lnTo>
                    <a:pt x="4741494" y="5033226"/>
                  </a:lnTo>
                  <a:lnTo>
                    <a:pt x="4719599" y="4989055"/>
                  </a:lnTo>
                  <a:lnTo>
                    <a:pt x="4697095" y="4945113"/>
                  </a:lnTo>
                  <a:lnTo>
                    <a:pt x="4673981" y="4901412"/>
                  </a:lnTo>
                  <a:lnTo>
                    <a:pt x="4650270" y="4857953"/>
                  </a:lnTo>
                  <a:lnTo>
                    <a:pt x="4625949" y="4814735"/>
                  </a:lnTo>
                  <a:lnTo>
                    <a:pt x="4601019" y="4771771"/>
                  </a:lnTo>
                  <a:lnTo>
                    <a:pt x="4575480" y="4729073"/>
                  </a:lnTo>
                  <a:lnTo>
                    <a:pt x="4549343" y="4686643"/>
                  </a:lnTo>
                  <a:lnTo>
                    <a:pt x="4522597" y="4644491"/>
                  </a:lnTo>
                  <a:lnTo>
                    <a:pt x="4495254" y="4602607"/>
                  </a:lnTo>
                  <a:lnTo>
                    <a:pt x="4467288" y="4561014"/>
                  </a:lnTo>
                  <a:lnTo>
                    <a:pt x="4438726" y="4519714"/>
                  </a:lnTo>
                  <a:lnTo>
                    <a:pt x="4409554" y="4478718"/>
                  </a:lnTo>
                  <a:lnTo>
                    <a:pt x="4379785" y="4438015"/>
                  </a:lnTo>
                  <a:lnTo>
                    <a:pt x="4349407" y="4397629"/>
                  </a:lnTo>
                  <a:lnTo>
                    <a:pt x="4318419" y="4357560"/>
                  </a:lnTo>
                  <a:lnTo>
                    <a:pt x="4286821" y="4317809"/>
                  </a:lnTo>
                  <a:lnTo>
                    <a:pt x="4254627" y="4278401"/>
                  </a:lnTo>
                  <a:lnTo>
                    <a:pt x="4221823" y="4239311"/>
                  </a:lnTo>
                  <a:lnTo>
                    <a:pt x="4188409" y="4200575"/>
                  </a:lnTo>
                  <a:lnTo>
                    <a:pt x="4154386" y="4162183"/>
                  </a:lnTo>
                  <a:lnTo>
                    <a:pt x="4119765" y="4124147"/>
                  </a:lnTo>
                  <a:lnTo>
                    <a:pt x="4084536" y="4086479"/>
                  </a:lnTo>
                  <a:lnTo>
                    <a:pt x="4048696" y="4049166"/>
                  </a:lnTo>
                  <a:lnTo>
                    <a:pt x="4012260" y="4012234"/>
                  </a:lnTo>
                  <a:lnTo>
                    <a:pt x="0" y="0"/>
                  </a:lnTo>
                  <a:lnTo>
                    <a:pt x="0" y="3047758"/>
                  </a:lnTo>
                  <a:lnTo>
                    <a:pt x="2488361" y="5536120"/>
                  </a:lnTo>
                  <a:lnTo>
                    <a:pt x="2524899" y="5573839"/>
                  </a:lnTo>
                  <a:lnTo>
                    <a:pt x="2560015" y="5612409"/>
                  </a:lnTo>
                  <a:lnTo>
                    <a:pt x="2593695" y="5651805"/>
                  </a:lnTo>
                  <a:lnTo>
                    <a:pt x="2625941" y="5692013"/>
                  </a:lnTo>
                  <a:lnTo>
                    <a:pt x="2656751" y="5732970"/>
                  </a:lnTo>
                  <a:lnTo>
                    <a:pt x="2686126" y="5774652"/>
                  </a:lnTo>
                  <a:lnTo>
                    <a:pt x="2714079" y="5817019"/>
                  </a:lnTo>
                  <a:lnTo>
                    <a:pt x="2740583" y="5860059"/>
                  </a:lnTo>
                  <a:lnTo>
                    <a:pt x="2765666" y="5903709"/>
                  </a:lnTo>
                  <a:lnTo>
                    <a:pt x="2789313" y="5947943"/>
                  </a:lnTo>
                  <a:lnTo>
                    <a:pt x="2811526" y="5992736"/>
                  </a:lnTo>
                  <a:lnTo>
                    <a:pt x="2832303" y="6038050"/>
                  </a:lnTo>
                  <a:lnTo>
                    <a:pt x="2851658" y="6083846"/>
                  </a:lnTo>
                  <a:lnTo>
                    <a:pt x="2869565" y="6130087"/>
                  </a:lnTo>
                  <a:lnTo>
                    <a:pt x="2886049" y="6176746"/>
                  </a:lnTo>
                  <a:lnTo>
                    <a:pt x="2901086" y="6223787"/>
                  </a:lnTo>
                  <a:lnTo>
                    <a:pt x="2914700" y="6271184"/>
                  </a:lnTo>
                  <a:lnTo>
                    <a:pt x="2926880" y="6318872"/>
                  </a:lnTo>
                  <a:lnTo>
                    <a:pt x="2937637" y="6366853"/>
                  </a:lnTo>
                  <a:lnTo>
                    <a:pt x="2946946" y="6415062"/>
                  </a:lnTo>
                  <a:lnTo>
                    <a:pt x="2954832" y="6463487"/>
                  </a:lnTo>
                  <a:lnTo>
                    <a:pt x="2961271" y="6512090"/>
                  </a:lnTo>
                  <a:lnTo>
                    <a:pt x="2966288" y="6560820"/>
                  </a:lnTo>
                  <a:lnTo>
                    <a:pt x="2969869" y="6609664"/>
                  </a:lnTo>
                  <a:lnTo>
                    <a:pt x="2972028" y="6658572"/>
                  </a:lnTo>
                  <a:lnTo>
                    <a:pt x="2972739" y="6707518"/>
                  </a:lnTo>
                  <a:lnTo>
                    <a:pt x="2972739" y="6712801"/>
                  </a:lnTo>
                  <a:lnTo>
                    <a:pt x="2972028" y="6718071"/>
                  </a:lnTo>
                  <a:lnTo>
                    <a:pt x="2972028" y="6728625"/>
                  </a:lnTo>
                  <a:lnTo>
                    <a:pt x="2972739" y="6733883"/>
                  </a:lnTo>
                  <a:lnTo>
                    <a:pt x="2972739" y="6739242"/>
                  </a:lnTo>
                  <a:lnTo>
                    <a:pt x="2972028" y="6788188"/>
                  </a:lnTo>
                  <a:lnTo>
                    <a:pt x="2969869" y="6837083"/>
                  </a:lnTo>
                  <a:lnTo>
                    <a:pt x="2966288" y="6885927"/>
                  </a:lnTo>
                  <a:lnTo>
                    <a:pt x="2961271" y="6934657"/>
                  </a:lnTo>
                  <a:lnTo>
                    <a:pt x="2954832" y="6983247"/>
                  </a:lnTo>
                  <a:lnTo>
                    <a:pt x="2946946" y="7031672"/>
                  </a:lnTo>
                  <a:lnTo>
                    <a:pt x="2937637" y="7079882"/>
                  </a:lnTo>
                  <a:lnTo>
                    <a:pt x="2926880" y="7127849"/>
                  </a:lnTo>
                  <a:lnTo>
                    <a:pt x="2914700" y="7175551"/>
                  </a:lnTo>
                  <a:lnTo>
                    <a:pt x="2901086" y="7222934"/>
                  </a:lnTo>
                  <a:lnTo>
                    <a:pt x="2886049" y="7269975"/>
                  </a:lnTo>
                  <a:lnTo>
                    <a:pt x="2869565" y="7316635"/>
                  </a:lnTo>
                  <a:lnTo>
                    <a:pt x="2851658" y="7362876"/>
                  </a:lnTo>
                  <a:lnTo>
                    <a:pt x="2832303" y="7408672"/>
                  </a:lnTo>
                  <a:lnTo>
                    <a:pt x="2811526" y="7453985"/>
                  </a:lnTo>
                  <a:lnTo>
                    <a:pt x="2789313" y="7498778"/>
                  </a:lnTo>
                  <a:lnTo>
                    <a:pt x="2765666" y="7543012"/>
                  </a:lnTo>
                  <a:lnTo>
                    <a:pt x="2740583" y="7586675"/>
                  </a:lnTo>
                  <a:lnTo>
                    <a:pt x="2714079" y="7629703"/>
                  </a:lnTo>
                  <a:lnTo>
                    <a:pt x="2686126" y="7672070"/>
                  </a:lnTo>
                  <a:lnTo>
                    <a:pt x="2656751" y="7713751"/>
                  </a:lnTo>
                  <a:lnTo>
                    <a:pt x="2625941" y="7754709"/>
                  </a:lnTo>
                  <a:lnTo>
                    <a:pt x="2593695" y="7794892"/>
                  </a:lnTo>
                  <a:lnTo>
                    <a:pt x="2560015" y="7834300"/>
                  </a:lnTo>
                  <a:lnTo>
                    <a:pt x="2524899" y="7872857"/>
                  </a:lnTo>
                  <a:lnTo>
                    <a:pt x="2488361" y="7910563"/>
                  </a:lnTo>
                  <a:lnTo>
                    <a:pt x="138188" y="10260736"/>
                  </a:lnTo>
                  <a:lnTo>
                    <a:pt x="3185960" y="10260736"/>
                  </a:lnTo>
                  <a:lnTo>
                    <a:pt x="4012260" y="9434449"/>
                  </a:lnTo>
                  <a:lnTo>
                    <a:pt x="4048696" y="9397530"/>
                  </a:lnTo>
                  <a:lnTo>
                    <a:pt x="4084536" y="9360217"/>
                  </a:lnTo>
                  <a:lnTo>
                    <a:pt x="4119765" y="9322549"/>
                  </a:lnTo>
                  <a:lnTo>
                    <a:pt x="4154386" y="9284513"/>
                  </a:lnTo>
                  <a:lnTo>
                    <a:pt x="4188409" y="9246133"/>
                  </a:lnTo>
                  <a:lnTo>
                    <a:pt x="4221823" y="9207398"/>
                  </a:lnTo>
                  <a:lnTo>
                    <a:pt x="4254627" y="9168320"/>
                  </a:lnTo>
                  <a:lnTo>
                    <a:pt x="4286821" y="9128900"/>
                  </a:lnTo>
                  <a:lnTo>
                    <a:pt x="4318419" y="9089161"/>
                  </a:lnTo>
                  <a:lnTo>
                    <a:pt x="4349407" y="9049093"/>
                  </a:lnTo>
                  <a:lnTo>
                    <a:pt x="4379785" y="9008707"/>
                  </a:lnTo>
                  <a:lnTo>
                    <a:pt x="4409554" y="8968016"/>
                  </a:lnTo>
                  <a:lnTo>
                    <a:pt x="4438726" y="8927020"/>
                  </a:lnTo>
                  <a:lnTo>
                    <a:pt x="4467288" y="8885720"/>
                  </a:lnTo>
                  <a:lnTo>
                    <a:pt x="4495254" y="8844128"/>
                  </a:lnTo>
                  <a:lnTo>
                    <a:pt x="4522597" y="8802256"/>
                  </a:lnTo>
                  <a:lnTo>
                    <a:pt x="4549343" y="8760092"/>
                  </a:lnTo>
                  <a:lnTo>
                    <a:pt x="4575480" y="8717661"/>
                  </a:lnTo>
                  <a:lnTo>
                    <a:pt x="4601019" y="8674964"/>
                  </a:lnTo>
                  <a:lnTo>
                    <a:pt x="4625949" y="8632012"/>
                  </a:lnTo>
                  <a:lnTo>
                    <a:pt x="4650270" y="8588794"/>
                  </a:lnTo>
                  <a:lnTo>
                    <a:pt x="4673981" y="8545335"/>
                  </a:lnTo>
                  <a:lnTo>
                    <a:pt x="4697095" y="8501634"/>
                  </a:lnTo>
                  <a:lnTo>
                    <a:pt x="4719599" y="8457692"/>
                  </a:lnTo>
                  <a:lnTo>
                    <a:pt x="4741494" y="8413521"/>
                  </a:lnTo>
                  <a:lnTo>
                    <a:pt x="4762792" y="8369135"/>
                  </a:lnTo>
                  <a:lnTo>
                    <a:pt x="4783480" y="8324520"/>
                  </a:lnTo>
                  <a:lnTo>
                    <a:pt x="4803559" y="8279701"/>
                  </a:lnTo>
                  <a:lnTo>
                    <a:pt x="4823041" y="8234680"/>
                  </a:lnTo>
                  <a:lnTo>
                    <a:pt x="4841913" y="8189455"/>
                  </a:lnTo>
                  <a:lnTo>
                    <a:pt x="4860175" y="8144040"/>
                  </a:lnTo>
                  <a:lnTo>
                    <a:pt x="4877828" y="8098447"/>
                  </a:lnTo>
                  <a:lnTo>
                    <a:pt x="4894885" y="8052663"/>
                  </a:lnTo>
                  <a:lnTo>
                    <a:pt x="4911331" y="8006715"/>
                  </a:lnTo>
                  <a:lnTo>
                    <a:pt x="4927168" y="7960588"/>
                  </a:lnTo>
                  <a:lnTo>
                    <a:pt x="4942408" y="7914310"/>
                  </a:lnTo>
                  <a:lnTo>
                    <a:pt x="4957038" y="7867878"/>
                  </a:lnTo>
                  <a:lnTo>
                    <a:pt x="4971072" y="7821295"/>
                  </a:lnTo>
                  <a:lnTo>
                    <a:pt x="4984483" y="7774559"/>
                  </a:lnTo>
                  <a:lnTo>
                    <a:pt x="4997297" y="7727696"/>
                  </a:lnTo>
                  <a:lnTo>
                    <a:pt x="5009515" y="7680706"/>
                  </a:lnTo>
                  <a:lnTo>
                    <a:pt x="5021110" y="7633602"/>
                  </a:lnTo>
                  <a:lnTo>
                    <a:pt x="5032045" y="7586675"/>
                  </a:lnTo>
                  <a:lnTo>
                    <a:pt x="5042509" y="7539025"/>
                  </a:lnTo>
                  <a:lnTo>
                    <a:pt x="5052288" y="7491577"/>
                  </a:lnTo>
                  <a:lnTo>
                    <a:pt x="5061470" y="7444029"/>
                  </a:lnTo>
                  <a:lnTo>
                    <a:pt x="5070056" y="7396391"/>
                  </a:lnTo>
                  <a:lnTo>
                    <a:pt x="5078019" y="7348677"/>
                  </a:lnTo>
                  <a:lnTo>
                    <a:pt x="5085385" y="7300874"/>
                  </a:lnTo>
                  <a:lnTo>
                    <a:pt x="5092154" y="7252995"/>
                  </a:lnTo>
                  <a:lnTo>
                    <a:pt x="5098300" y="7205053"/>
                  </a:lnTo>
                  <a:lnTo>
                    <a:pt x="5103850" y="7157059"/>
                  </a:lnTo>
                  <a:lnTo>
                    <a:pt x="5108803" y="7109003"/>
                  </a:lnTo>
                  <a:lnTo>
                    <a:pt x="5113134" y="7060895"/>
                  </a:lnTo>
                  <a:lnTo>
                    <a:pt x="5116868" y="7012749"/>
                  </a:lnTo>
                  <a:lnTo>
                    <a:pt x="5120005" y="6964566"/>
                  </a:lnTo>
                  <a:lnTo>
                    <a:pt x="5122532" y="6916356"/>
                  </a:lnTo>
                  <a:lnTo>
                    <a:pt x="5124450" y="6868122"/>
                  </a:lnTo>
                  <a:lnTo>
                    <a:pt x="5125758" y="6819874"/>
                  </a:lnTo>
                  <a:lnTo>
                    <a:pt x="5126469" y="6771614"/>
                  </a:lnTo>
                  <a:lnTo>
                    <a:pt x="5126469" y="6675082"/>
                  </a:lnTo>
                  <a:close/>
                </a:path>
                <a:path w="17253585" h="10260965" extrusionOk="0">
                  <a:moveTo>
                    <a:pt x="16620960" y="7150786"/>
                  </a:moveTo>
                  <a:lnTo>
                    <a:pt x="16615334" y="7148258"/>
                  </a:lnTo>
                  <a:lnTo>
                    <a:pt x="16613048" y="7147446"/>
                  </a:lnTo>
                  <a:lnTo>
                    <a:pt x="16581768" y="7139318"/>
                  </a:lnTo>
                  <a:lnTo>
                    <a:pt x="16555784" y="7137819"/>
                  </a:lnTo>
                  <a:lnTo>
                    <a:pt x="16535134" y="7140765"/>
                  </a:lnTo>
                  <a:lnTo>
                    <a:pt x="16493795" y="7166140"/>
                  </a:lnTo>
                  <a:lnTo>
                    <a:pt x="16136989" y="7522946"/>
                  </a:lnTo>
                  <a:lnTo>
                    <a:pt x="16106648" y="7568781"/>
                  </a:lnTo>
                  <a:lnTo>
                    <a:pt x="16096742" y="7620406"/>
                  </a:lnTo>
                  <a:lnTo>
                    <a:pt x="16096742" y="7621549"/>
                  </a:lnTo>
                  <a:lnTo>
                    <a:pt x="16106648" y="7673162"/>
                  </a:lnTo>
                  <a:lnTo>
                    <a:pt x="16136989" y="7718996"/>
                  </a:lnTo>
                  <a:lnTo>
                    <a:pt x="16493795" y="8075803"/>
                  </a:lnTo>
                  <a:lnTo>
                    <a:pt x="16535134" y="8101177"/>
                  </a:lnTo>
                  <a:lnTo>
                    <a:pt x="16555784" y="8104124"/>
                  </a:lnTo>
                  <a:lnTo>
                    <a:pt x="16581768" y="8102638"/>
                  </a:lnTo>
                  <a:lnTo>
                    <a:pt x="16612997" y="8094523"/>
                  </a:lnTo>
                  <a:lnTo>
                    <a:pt x="16615334" y="8093684"/>
                  </a:lnTo>
                  <a:lnTo>
                    <a:pt x="16620960" y="8091144"/>
                  </a:lnTo>
                  <a:lnTo>
                    <a:pt x="16602418" y="8074241"/>
                  </a:lnTo>
                  <a:lnTo>
                    <a:pt x="16192081" y="7663891"/>
                  </a:lnTo>
                  <a:lnTo>
                    <a:pt x="16184410" y="7654506"/>
                  </a:lnTo>
                  <a:lnTo>
                    <a:pt x="16178937" y="7644092"/>
                  </a:lnTo>
                  <a:lnTo>
                    <a:pt x="16175660" y="7632992"/>
                  </a:lnTo>
                  <a:lnTo>
                    <a:pt x="16174568" y="7621549"/>
                  </a:lnTo>
                  <a:lnTo>
                    <a:pt x="16174568" y="7620406"/>
                  </a:lnTo>
                  <a:lnTo>
                    <a:pt x="16192081" y="7578039"/>
                  </a:lnTo>
                  <a:lnTo>
                    <a:pt x="16602418" y="7167715"/>
                  </a:lnTo>
                  <a:lnTo>
                    <a:pt x="16613607" y="7157529"/>
                  </a:lnTo>
                  <a:lnTo>
                    <a:pt x="16620960" y="7150786"/>
                  </a:lnTo>
                  <a:close/>
                </a:path>
                <a:path w="17253585" h="10260965" extrusionOk="0">
                  <a:moveTo>
                    <a:pt x="17253446" y="7620406"/>
                  </a:moveTo>
                  <a:lnTo>
                    <a:pt x="17243540" y="7568793"/>
                  </a:lnTo>
                  <a:lnTo>
                    <a:pt x="17213199" y="7522946"/>
                  </a:lnTo>
                  <a:lnTo>
                    <a:pt x="16856406" y="7166140"/>
                  </a:lnTo>
                  <a:lnTo>
                    <a:pt x="16815054" y="7140765"/>
                  </a:lnTo>
                  <a:lnTo>
                    <a:pt x="16794404" y="7137819"/>
                  </a:lnTo>
                  <a:lnTo>
                    <a:pt x="16768407" y="7139318"/>
                  </a:lnTo>
                  <a:lnTo>
                    <a:pt x="16737140" y="7147433"/>
                  </a:lnTo>
                  <a:lnTo>
                    <a:pt x="16734854" y="7148258"/>
                  </a:lnTo>
                  <a:lnTo>
                    <a:pt x="16729228" y="7150798"/>
                  </a:lnTo>
                  <a:lnTo>
                    <a:pt x="16747770" y="7167702"/>
                  </a:lnTo>
                  <a:lnTo>
                    <a:pt x="17158107" y="7578052"/>
                  </a:lnTo>
                  <a:lnTo>
                    <a:pt x="17165765" y="7587437"/>
                  </a:lnTo>
                  <a:lnTo>
                    <a:pt x="17171251" y="7597851"/>
                  </a:lnTo>
                  <a:lnTo>
                    <a:pt x="17174528" y="7608951"/>
                  </a:lnTo>
                  <a:lnTo>
                    <a:pt x="17175620" y="7620406"/>
                  </a:lnTo>
                  <a:lnTo>
                    <a:pt x="17175620" y="7621549"/>
                  </a:lnTo>
                  <a:lnTo>
                    <a:pt x="17158107" y="7663904"/>
                  </a:lnTo>
                  <a:lnTo>
                    <a:pt x="16747770" y="8074241"/>
                  </a:lnTo>
                  <a:lnTo>
                    <a:pt x="16729228" y="8091157"/>
                  </a:lnTo>
                  <a:lnTo>
                    <a:pt x="16734854" y="8093684"/>
                  </a:lnTo>
                  <a:lnTo>
                    <a:pt x="16737229" y="8094523"/>
                  </a:lnTo>
                  <a:lnTo>
                    <a:pt x="16768407" y="8102625"/>
                  </a:lnTo>
                  <a:lnTo>
                    <a:pt x="16794404" y="8104124"/>
                  </a:lnTo>
                  <a:lnTo>
                    <a:pt x="16815054" y="8101190"/>
                  </a:lnTo>
                  <a:lnTo>
                    <a:pt x="16856406" y="8075803"/>
                  </a:lnTo>
                  <a:lnTo>
                    <a:pt x="17213199" y="7718996"/>
                  </a:lnTo>
                  <a:lnTo>
                    <a:pt x="17243540" y="7673162"/>
                  </a:lnTo>
                  <a:lnTo>
                    <a:pt x="17253446" y="7621549"/>
                  </a:lnTo>
                  <a:lnTo>
                    <a:pt x="17253446" y="7620406"/>
                  </a:lnTo>
                  <a:close/>
                </a:path>
              </a:pathLst>
            </a:custGeom>
            <a:solidFill>
              <a:srgbClr val="E9BB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lang="en-AU" sz="1800" b="0" i="0" u="none" strike="noStrike" cap="none" noProof="0">
                <a:solidFill>
                  <a:srgbClr val="000000"/>
                </a:solidFill>
                <a:latin typeface="Arial"/>
                <a:ea typeface="Arial"/>
                <a:cs typeface="Arial"/>
                <a:sym typeface="Arial"/>
              </a:endParaRPr>
            </a:p>
          </p:txBody>
        </p:sp>
        <p:sp>
          <p:nvSpPr>
            <p:cNvPr id="51" name="Google Shape;51;p1"/>
            <p:cNvSpPr/>
            <p:nvPr/>
          </p:nvSpPr>
          <p:spPr>
            <a:xfrm>
              <a:off x="14836254" y="8254930"/>
              <a:ext cx="3697604" cy="1483360"/>
            </a:xfrm>
            <a:custGeom>
              <a:avLst/>
              <a:gdLst/>
              <a:ahLst/>
              <a:cxnLst/>
              <a:rect l="l" t="t" r="r" b="b"/>
              <a:pathLst>
                <a:path w="3697605" h="1483359" extrusionOk="0">
                  <a:moveTo>
                    <a:pt x="324243" y="1091260"/>
                  </a:moveTo>
                  <a:lnTo>
                    <a:pt x="259676" y="1091260"/>
                  </a:lnTo>
                  <a:lnTo>
                    <a:pt x="177609" y="1278915"/>
                  </a:lnTo>
                  <a:lnTo>
                    <a:pt x="153530" y="1340192"/>
                  </a:lnTo>
                  <a:lnTo>
                    <a:pt x="132194" y="1277277"/>
                  </a:lnTo>
                  <a:lnTo>
                    <a:pt x="62699" y="1091260"/>
                  </a:lnTo>
                  <a:lnTo>
                    <a:pt x="0" y="1091260"/>
                  </a:lnTo>
                  <a:lnTo>
                    <a:pt x="0" y="1091819"/>
                  </a:lnTo>
                  <a:lnTo>
                    <a:pt x="148615" y="1481912"/>
                  </a:lnTo>
                  <a:lnTo>
                    <a:pt x="324243" y="1091260"/>
                  </a:lnTo>
                  <a:close/>
                </a:path>
                <a:path w="3697605" h="1483359" extrusionOk="0">
                  <a:moveTo>
                    <a:pt x="599414" y="1091260"/>
                  </a:moveTo>
                  <a:lnTo>
                    <a:pt x="367982" y="1091260"/>
                  </a:lnTo>
                  <a:lnTo>
                    <a:pt x="367982" y="1142060"/>
                  </a:lnTo>
                  <a:lnTo>
                    <a:pt x="367982" y="1305890"/>
                  </a:lnTo>
                  <a:lnTo>
                    <a:pt x="367982" y="1356690"/>
                  </a:lnTo>
                  <a:lnTo>
                    <a:pt x="367982" y="1422730"/>
                  </a:lnTo>
                  <a:lnTo>
                    <a:pt x="367982" y="1474800"/>
                  </a:lnTo>
                  <a:lnTo>
                    <a:pt x="599414" y="1474800"/>
                  </a:lnTo>
                  <a:lnTo>
                    <a:pt x="599414" y="1422730"/>
                  </a:lnTo>
                  <a:lnTo>
                    <a:pt x="424332" y="1422730"/>
                  </a:lnTo>
                  <a:lnTo>
                    <a:pt x="424332" y="1356690"/>
                  </a:lnTo>
                  <a:lnTo>
                    <a:pt x="574255" y="1356690"/>
                  </a:lnTo>
                  <a:lnTo>
                    <a:pt x="574255" y="1305890"/>
                  </a:lnTo>
                  <a:lnTo>
                    <a:pt x="424332" y="1305890"/>
                  </a:lnTo>
                  <a:lnTo>
                    <a:pt x="424332" y="1142060"/>
                  </a:lnTo>
                  <a:lnTo>
                    <a:pt x="599414" y="1142060"/>
                  </a:lnTo>
                  <a:lnTo>
                    <a:pt x="599414" y="1091260"/>
                  </a:lnTo>
                  <a:close/>
                </a:path>
                <a:path w="3697605" h="1483359" extrusionOk="0">
                  <a:moveTo>
                    <a:pt x="984580" y="1091793"/>
                  </a:moveTo>
                  <a:lnTo>
                    <a:pt x="921677" y="1091793"/>
                  </a:lnTo>
                  <a:lnTo>
                    <a:pt x="921677" y="1280566"/>
                  </a:lnTo>
                  <a:lnTo>
                    <a:pt x="922223" y="1339113"/>
                  </a:lnTo>
                  <a:lnTo>
                    <a:pt x="876261" y="1291501"/>
                  </a:lnTo>
                  <a:lnTo>
                    <a:pt x="665060" y="1083043"/>
                  </a:lnTo>
                  <a:lnTo>
                    <a:pt x="665060" y="1472044"/>
                  </a:lnTo>
                  <a:lnTo>
                    <a:pt x="725792" y="1472044"/>
                  </a:lnTo>
                  <a:lnTo>
                    <a:pt x="725792" y="1271816"/>
                  </a:lnTo>
                  <a:lnTo>
                    <a:pt x="725246" y="1224191"/>
                  </a:lnTo>
                  <a:lnTo>
                    <a:pt x="763003" y="1264691"/>
                  </a:lnTo>
                  <a:lnTo>
                    <a:pt x="984580" y="1479181"/>
                  </a:lnTo>
                  <a:lnTo>
                    <a:pt x="984580" y="1091793"/>
                  </a:lnTo>
                  <a:close/>
                </a:path>
                <a:path w="3697605" h="1483359" extrusionOk="0">
                  <a:moveTo>
                    <a:pt x="1374686" y="1091793"/>
                  </a:moveTo>
                  <a:lnTo>
                    <a:pt x="1311770" y="1091793"/>
                  </a:lnTo>
                  <a:lnTo>
                    <a:pt x="1311770" y="1280566"/>
                  </a:lnTo>
                  <a:lnTo>
                    <a:pt x="1312303" y="1339113"/>
                  </a:lnTo>
                  <a:lnTo>
                    <a:pt x="1266367" y="1291501"/>
                  </a:lnTo>
                  <a:lnTo>
                    <a:pt x="1055154" y="1083043"/>
                  </a:lnTo>
                  <a:lnTo>
                    <a:pt x="1055154" y="1472044"/>
                  </a:lnTo>
                  <a:lnTo>
                    <a:pt x="1115898" y="1472044"/>
                  </a:lnTo>
                  <a:lnTo>
                    <a:pt x="1115898" y="1271816"/>
                  </a:lnTo>
                  <a:lnTo>
                    <a:pt x="1115339" y="1224191"/>
                  </a:lnTo>
                  <a:lnTo>
                    <a:pt x="1153096" y="1264691"/>
                  </a:lnTo>
                  <a:lnTo>
                    <a:pt x="1374686" y="1479181"/>
                  </a:lnTo>
                  <a:lnTo>
                    <a:pt x="1374686" y="1091793"/>
                  </a:lnTo>
                  <a:close/>
                </a:path>
                <a:path w="3697605" h="1483359" extrusionOk="0">
                  <a:moveTo>
                    <a:pt x="1663255" y="413867"/>
                  </a:moveTo>
                  <a:lnTo>
                    <a:pt x="1540903" y="291515"/>
                  </a:lnTo>
                  <a:lnTo>
                    <a:pt x="1418551" y="413867"/>
                  </a:lnTo>
                  <a:lnTo>
                    <a:pt x="1540903" y="536219"/>
                  </a:lnTo>
                  <a:lnTo>
                    <a:pt x="1663255" y="413867"/>
                  </a:lnTo>
                  <a:close/>
                </a:path>
                <a:path w="3697605" h="1483359" extrusionOk="0">
                  <a:moveTo>
                    <a:pt x="1832851" y="569709"/>
                  </a:moveTo>
                  <a:lnTo>
                    <a:pt x="1710499" y="447357"/>
                  </a:lnTo>
                  <a:lnTo>
                    <a:pt x="1588147" y="569709"/>
                  </a:lnTo>
                  <a:lnTo>
                    <a:pt x="1710499" y="692061"/>
                  </a:lnTo>
                  <a:lnTo>
                    <a:pt x="1832851" y="569709"/>
                  </a:lnTo>
                  <a:close/>
                </a:path>
                <a:path w="3697605" h="1483359" extrusionOk="0">
                  <a:moveTo>
                    <a:pt x="1832851" y="258013"/>
                  </a:moveTo>
                  <a:lnTo>
                    <a:pt x="1710499" y="135661"/>
                  </a:lnTo>
                  <a:lnTo>
                    <a:pt x="1588147" y="258013"/>
                  </a:lnTo>
                  <a:lnTo>
                    <a:pt x="1710499" y="380377"/>
                  </a:lnTo>
                  <a:lnTo>
                    <a:pt x="1832851" y="258013"/>
                  </a:lnTo>
                  <a:close/>
                </a:path>
                <a:path w="3697605" h="1483359" extrusionOk="0">
                  <a:moveTo>
                    <a:pt x="1864347" y="1091260"/>
                  </a:moveTo>
                  <a:lnTo>
                    <a:pt x="1632915" y="1091260"/>
                  </a:lnTo>
                  <a:lnTo>
                    <a:pt x="1632915" y="1142060"/>
                  </a:lnTo>
                  <a:lnTo>
                    <a:pt x="1632915" y="1305890"/>
                  </a:lnTo>
                  <a:lnTo>
                    <a:pt x="1632915" y="1356690"/>
                  </a:lnTo>
                  <a:lnTo>
                    <a:pt x="1632915" y="1422730"/>
                  </a:lnTo>
                  <a:lnTo>
                    <a:pt x="1632915" y="1474800"/>
                  </a:lnTo>
                  <a:lnTo>
                    <a:pt x="1864347" y="1474800"/>
                  </a:lnTo>
                  <a:lnTo>
                    <a:pt x="1864347" y="1422730"/>
                  </a:lnTo>
                  <a:lnTo>
                    <a:pt x="1689265" y="1422730"/>
                  </a:lnTo>
                  <a:lnTo>
                    <a:pt x="1689265" y="1356690"/>
                  </a:lnTo>
                  <a:lnTo>
                    <a:pt x="1839188" y="1356690"/>
                  </a:lnTo>
                  <a:lnTo>
                    <a:pt x="1839188" y="1305890"/>
                  </a:lnTo>
                  <a:lnTo>
                    <a:pt x="1689265" y="1305890"/>
                  </a:lnTo>
                  <a:lnTo>
                    <a:pt x="1689265" y="1142060"/>
                  </a:lnTo>
                  <a:lnTo>
                    <a:pt x="1864347" y="1142060"/>
                  </a:lnTo>
                  <a:lnTo>
                    <a:pt x="1864347" y="1091260"/>
                  </a:lnTo>
                  <a:close/>
                </a:path>
                <a:path w="3697605" h="1483359" extrusionOk="0">
                  <a:moveTo>
                    <a:pt x="1939480" y="734720"/>
                  </a:moveTo>
                  <a:lnTo>
                    <a:pt x="1846478" y="641705"/>
                  </a:lnTo>
                  <a:lnTo>
                    <a:pt x="1753463" y="734720"/>
                  </a:lnTo>
                  <a:lnTo>
                    <a:pt x="1846478" y="827722"/>
                  </a:lnTo>
                  <a:lnTo>
                    <a:pt x="1939480" y="734720"/>
                  </a:lnTo>
                  <a:close/>
                </a:path>
                <a:path w="3697605" h="1483359" extrusionOk="0">
                  <a:moveTo>
                    <a:pt x="1939480" y="413867"/>
                  </a:moveTo>
                  <a:lnTo>
                    <a:pt x="1846478" y="320852"/>
                  </a:lnTo>
                  <a:lnTo>
                    <a:pt x="1753463" y="413867"/>
                  </a:lnTo>
                  <a:lnTo>
                    <a:pt x="1846478" y="506869"/>
                  </a:lnTo>
                  <a:lnTo>
                    <a:pt x="1939480" y="413867"/>
                  </a:lnTo>
                  <a:close/>
                </a:path>
                <a:path w="3697605" h="1483359" extrusionOk="0">
                  <a:moveTo>
                    <a:pt x="1939480" y="93014"/>
                  </a:moveTo>
                  <a:lnTo>
                    <a:pt x="1846478" y="0"/>
                  </a:lnTo>
                  <a:lnTo>
                    <a:pt x="1753463" y="93014"/>
                  </a:lnTo>
                  <a:lnTo>
                    <a:pt x="1846478" y="186016"/>
                  </a:lnTo>
                  <a:lnTo>
                    <a:pt x="1939480" y="93014"/>
                  </a:lnTo>
                  <a:close/>
                </a:path>
                <a:path w="3697605" h="1483359" extrusionOk="0">
                  <a:moveTo>
                    <a:pt x="2103285" y="569709"/>
                  </a:moveTo>
                  <a:lnTo>
                    <a:pt x="1980933" y="447357"/>
                  </a:lnTo>
                  <a:lnTo>
                    <a:pt x="1858581" y="569709"/>
                  </a:lnTo>
                  <a:lnTo>
                    <a:pt x="1980933" y="692061"/>
                  </a:lnTo>
                  <a:lnTo>
                    <a:pt x="2103285" y="569709"/>
                  </a:lnTo>
                  <a:close/>
                </a:path>
                <a:path w="3697605" h="1483359" extrusionOk="0">
                  <a:moveTo>
                    <a:pt x="2103285" y="258013"/>
                  </a:moveTo>
                  <a:lnTo>
                    <a:pt x="1980933" y="135661"/>
                  </a:lnTo>
                  <a:lnTo>
                    <a:pt x="1858581" y="258013"/>
                  </a:lnTo>
                  <a:lnTo>
                    <a:pt x="1980933" y="380377"/>
                  </a:lnTo>
                  <a:lnTo>
                    <a:pt x="2103285" y="258013"/>
                  </a:lnTo>
                  <a:close/>
                </a:path>
                <a:path w="3697605" h="1483359" extrusionOk="0">
                  <a:moveTo>
                    <a:pt x="2249538" y="1091793"/>
                  </a:moveTo>
                  <a:lnTo>
                    <a:pt x="2186597" y="1091793"/>
                  </a:lnTo>
                  <a:lnTo>
                    <a:pt x="2186597" y="1280566"/>
                  </a:lnTo>
                  <a:lnTo>
                    <a:pt x="2187130" y="1339113"/>
                  </a:lnTo>
                  <a:lnTo>
                    <a:pt x="2141194" y="1291501"/>
                  </a:lnTo>
                  <a:lnTo>
                    <a:pt x="1930006" y="1083043"/>
                  </a:lnTo>
                  <a:lnTo>
                    <a:pt x="1930006" y="1472044"/>
                  </a:lnTo>
                  <a:lnTo>
                    <a:pt x="1990737" y="1472044"/>
                  </a:lnTo>
                  <a:lnTo>
                    <a:pt x="1990737" y="1271816"/>
                  </a:lnTo>
                  <a:lnTo>
                    <a:pt x="1990191" y="1224191"/>
                  </a:lnTo>
                  <a:lnTo>
                    <a:pt x="2027948" y="1264691"/>
                  </a:lnTo>
                  <a:lnTo>
                    <a:pt x="2249538" y="1479181"/>
                  </a:lnTo>
                  <a:lnTo>
                    <a:pt x="2249538" y="1091793"/>
                  </a:lnTo>
                  <a:close/>
                </a:path>
                <a:path w="3697605" h="1483359" extrusionOk="0">
                  <a:moveTo>
                    <a:pt x="2259126" y="413867"/>
                  </a:moveTo>
                  <a:lnTo>
                    <a:pt x="2136775" y="291515"/>
                  </a:lnTo>
                  <a:lnTo>
                    <a:pt x="2014423" y="413867"/>
                  </a:lnTo>
                  <a:lnTo>
                    <a:pt x="2136775" y="536219"/>
                  </a:lnTo>
                  <a:lnTo>
                    <a:pt x="2259126" y="413867"/>
                  </a:lnTo>
                  <a:close/>
                </a:path>
                <a:path w="3697605" h="1483359" extrusionOk="0">
                  <a:moveTo>
                    <a:pt x="2554262" y="1091260"/>
                  </a:moveTo>
                  <a:lnTo>
                    <a:pt x="2322830" y="1091260"/>
                  </a:lnTo>
                  <a:lnTo>
                    <a:pt x="2322830" y="1142060"/>
                  </a:lnTo>
                  <a:lnTo>
                    <a:pt x="2322830" y="1305890"/>
                  </a:lnTo>
                  <a:lnTo>
                    <a:pt x="2322830" y="1356690"/>
                  </a:lnTo>
                  <a:lnTo>
                    <a:pt x="2322830" y="1422730"/>
                  </a:lnTo>
                  <a:lnTo>
                    <a:pt x="2322830" y="1474800"/>
                  </a:lnTo>
                  <a:lnTo>
                    <a:pt x="2554262" y="1474800"/>
                  </a:lnTo>
                  <a:lnTo>
                    <a:pt x="2554262" y="1422730"/>
                  </a:lnTo>
                  <a:lnTo>
                    <a:pt x="2379180" y="1422730"/>
                  </a:lnTo>
                  <a:lnTo>
                    <a:pt x="2379180" y="1356690"/>
                  </a:lnTo>
                  <a:lnTo>
                    <a:pt x="2529090" y="1356690"/>
                  </a:lnTo>
                  <a:lnTo>
                    <a:pt x="2529090" y="1305890"/>
                  </a:lnTo>
                  <a:lnTo>
                    <a:pt x="2379180" y="1305890"/>
                  </a:lnTo>
                  <a:lnTo>
                    <a:pt x="2379180" y="1142060"/>
                  </a:lnTo>
                  <a:lnTo>
                    <a:pt x="2554262" y="1142060"/>
                  </a:lnTo>
                  <a:lnTo>
                    <a:pt x="2554262" y="1091260"/>
                  </a:lnTo>
                  <a:close/>
                </a:path>
                <a:path w="3697605" h="1483359" extrusionOk="0">
                  <a:moveTo>
                    <a:pt x="2880906" y="1235671"/>
                  </a:moveTo>
                  <a:lnTo>
                    <a:pt x="2874607" y="1191361"/>
                  </a:lnTo>
                  <a:lnTo>
                    <a:pt x="2857042" y="1152525"/>
                  </a:lnTo>
                  <a:lnTo>
                    <a:pt x="2848991" y="1143228"/>
                  </a:lnTo>
                  <a:lnTo>
                    <a:pt x="2830207" y="1121524"/>
                  </a:lnTo>
                  <a:lnTo>
                    <a:pt x="2828379" y="1120419"/>
                  </a:lnTo>
                  <a:lnTo>
                    <a:pt x="2828379" y="1235671"/>
                  </a:lnTo>
                  <a:lnTo>
                    <a:pt x="2822244" y="1270838"/>
                  </a:lnTo>
                  <a:lnTo>
                    <a:pt x="2805544" y="1299845"/>
                  </a:lnTo>
                  <a:lnTo>
                    <a:pt x="2780830" y="1320025"/>
                  </a:lnTo>
                  <a:lnTo>
                    <a:pt x="2750680" y="1328712"/>
                  </a:lnTo>
                  <a:lnTo>
                    <a:pt x="2678468" y="1328712"/>
                  </a:lnTo>
                  <a:lnTo>
                    <a:pt x="2678468" y="1143228"/>
                  </a:lnTo>
                  <a:lnTo>
                    <a:pt x="2756700" y="1143228"/>
                  </a:lnTo>
                  <a:lnTo>
                    <a:pt x="2784754" y="1152982"/>
                  </a:lnTo>
                  <a:lnTo>
                    <a:pt x="2807525" y="1173251"/>
                  </a:lnTo>
                  <a:lnTo>
                    <a:pt x="2822803" y="1201623"/>
                  </a:lnTo>
                  <a:lnTo>
                    <a:pt x="2828379" y="1235671"/>
                  </a:lnTo>
                  <a:lnTo>
                    <a:pt x="2828379" y="1120419"/>
                  </a:lnTo>
                  <a:lnTo>
                    <a:pt x="2796095" y="1100683"/>
                  </a:lnTo>
                  <a:lnTo>
                    <a:pt x="2756700" y="1092339"/>
                  </a:lnTo>
                  <a:lnTo>
                    <a:pt x="2756700" y="1091260"/>
                  </a:lnTo>
                  <a:lnTo>
                    <a:pt x="2621000" y="1091260"/>
                  </a:lnTo>
                  <a:lnTo>
                    <a:pt x="2621000" y="1474241"/>
                  </a:lnTo>
                  <a:lnTo>
                    <a:pt x="2678468" y="1474241"/>
                  </a:lnTo>
                  <a:lnTo>
                    <a:pt x="2678468" y="1379588"/>
                  </a:lnTo>
                  <a:lnTo>
                    <a:pt x="2738107" y="1379588"/>
                  </a:lnTo>
                  <a:lnTo>
                    <a:pt x="2805938" y="1474241"/>
                  </a:lnTo>
                  <a:lnTo>
                    <a:pt x="2879255" y="1474241"/>
                  </a:lnTo>
                  <a:lnTo>
                    <a:pt x="2810941" y="1379588"/>
                  </a:lnTo>
                  <a:lnTo>
                    <a:pt x="2802661" y="1368107"/>
                  </a:lnTo>
                  <a:lnTo>
                    <a:pt x="2834513" y="1346034"/>
                  </a:lnTo>
                  <a:lnTo>
                    <a:pt x="2848508" y="1328712"/>
                  </a:lnTo>
                  <a:lnTo>
                    <a:pt x="2859227" y="1315440"/>
                  </a:lnTo>
                  <a:lnTo>
                    <a:pt x="2875216" y="1278077"/>
                  </a:lnTo>
                  <a:lnTo>
                    <a:pt x="2880906" y="1235671"/>
                  </a:lnTo>
                  <a:close/>
                </a:path>
                <a:path w="3697605" h="1483359" extrusionOk="0">
                  <a:moveTo>
                    <a:pt x="3332276" y="1276718"/>
                  </a:moveTo>
                  <a:lnTo>
                    <a:pt x="3169767" y="1276718"/>
                  </a:lnTo>
                  <a:lnTo>
                    <a:pt x="3169767" y="1330363"/>
                  </a:lnTo>
                  <a:lnTo>
                    <a:pt x="3265513" y="1330363"/>
                  </a:lnTo>
                  <a:lnTo>
                    <a:pt x="3247085" y="1370393"/>
                  </a:lnTo>
                  <a:lnTo>
                    <a:pt x="3218065" y="1400314"/>
                  </a:lnTo>
                  <a:lnTo>
                    <a:pt x="3181045" y="1419059"/>
                  </a:lnTo>
                  <a:lnTo>
                    <a:pt x="3138576" y="1425536"/>
                  </a:lnTo>
                  <a:lnTo>
                    <a:pt x="3095752" y="1418310"/>
                  </a:lnTo>
                  <a:lnTo>
                    <a:pt x="3058642" y="1398168"/>
                  </a:lnTo>
                  <a:lnTo>
                    <a:pt x="3029432" y="1367409"/>
                  </a:lnTo>
                  <a:lnTo>
                    <a:pt x="3010306" y="1328343"/>
                  </a:lnTo>
                  <a:lnTo>
                    <a:pt x="3003448" y="1283296"/>
                  </a:lnTo>
                  <a:lnTo>
                    <a:pt x="3010306" y="1238580"/>
                  </a:lnTo>
                  <a:lnTo>
                    <a:pt x="3029432" y="1199807"/>
                  </a:lnTo>
                  <a:lnTo>
                    <a:pt x="3058642" y="1169289"/>
                  </a:lnTo>
                  <a:lnTo>
                    <a:pt x="3095752" y="1149311"/>
                  </a:lnTo>
                  <a:lnTo>
                    <a:pt x="3138576" y="1142136"/>
                  </a:lnTo>
                  <a:lnTo>
                    <a:pt x="3177184" y="1146416"/>
                  </a:lnTo>
                  <a:lnTo>
                    <a:pt x="3208959" y="1157516"/>
                  </a:lnTo>
                  <a:lnTo>
                    <a:pt x="3234677" y="1172832"/>
                  </a:lnTo>
                  <a:lnTo>
                    <a:pt x="3255111" y="1189736"/>
                  </a:lnTo>
                  <a:lnTo>
                    <a:pt x="3302736" y="1152537"/>
                  </a:lnTo>
                  <a:lnTo>
                    <a:pt x="3273844" y="1126820"/>
                  </a:lnTo>
                  <a:lnTo>
                    <a:pt x="3238716" y="1104392"/>
                  </a:lnTo>
                  <a:lnTo>
                    <a:pt x="3194545" y="1088517"/>
                  </a:lnTo>
                  <a:lnTo>
                    <a:pt x="3138576" y="1082509"/>
                  </a:lnTo>
                  <a:lnTo>
                    <a:pt x="3093364" y="1087856"/>
                  </a:lnTo>
                  <a:lnTo>
                    <a:pt x="3051810" y="1103071"/>
                  </a:lnTo>
                  <a:lnTo>
                    <a:pt x="3015132" y="1126909"/>
                  </a:lnTo>
                  <a:lnTo>
                    <a:pt x="2984525" y="1158100"/>
                  </a:lnTo>
                  <a:lnTo>
                    <a:pt x="2961182" y="1195387"/>
                  </a:lnTo>
                  <a:lnTo>
                    <a:pt x="2946311" y="1237538"/>
                  </a:lnTo>
                  <a:lnTo>
                    <a:pt x="2941078" y="1283296"/>
                  </a:lnTo>
                  <a:lnTo>
                    <a:pt x="2946311" y="1329334"/>
                  </a:lnTo>
                  <a:lnTo>
                    <a:pt x="2961182" y="1371460"/>
                  </a:lnTo>
                  <a:lnTo>
                    <a:pt x="2984525" y="1408531"/>
                  </a:lnTo>
                  <a:lnTo>
                    <a:pt x="3015132" y="1439367"/>
                  </a:lnTo>
                  <a:lnTo>
                    <a:pt x="3051810" y="1462836"/>
                  </a:lnTo>
                  <a:lnTo>
                    <a:pt x="3093364" y="1477759"/>
                  </a:lnTo>
                  <a:lnTo>
                    <a:pt x="3138576" y="1482991"/>
                  </a:lnTo>
                  <a:lnTo>
                    <a:pt x="3185668" y="1477759"/>
                  </a:lnTo>
                  <a:lnTo>
                    <a:pt x="3227476" y="1462836"/>
                  </a:lnTo>
                  <a:lnTo>
                    <a:pt x="3263290" y="1439367"/>
                  </a:lnTo>
                  <a:lnTo>
                    <a:pt x="3292398" y="1408531"/>
                  </a:lnTo>
                  <a:lnTo>
                    <a:pt x="3314077" y="1371460"/>
                  </a:lnTo>
                  <a:lnTo>
                    <a:pt x="3327616" y="1329334"/>
                  </a:lnTo>
                  <a:lnTo>
                    <a:pt x="3332276" y="1283296"/>
                  </a:lnTo>
                  <a:lnTo>
                    <a:pt x="3332276" y="1276718"/>
                  </a:lnTo>
                  <a:close/>
                </a:path>
                <a:path w="3697605" h="1483359" extrusionOk="0">
                  <a:moveTo>
                    <a:pt x="3697211" y="1091793"/>
                  </a:moveTo>
                  <a:lnTo>
                    <a:pt x="3631565" y="1091793"/>
                  </a:lnTo>
                  <a:lnTo>
                    <a:pt x="3553853" y="1218171"/>
                  </a:lnTo>
                  <a:lnTo>
                    <a:pt x="3532505" y="1253185"/>
                  </a:lnTo>
                  <a:lnTo>
                    <a:pt x="3511169" y="1217637"/>
                  </a:lnTo>
                  <a:lnTo>
                    <a:pt x="3432937" y="1091793"/>
                  </a:lnTo>
                  <a:lnTo>
                    <a:pt x="3368357" y="1091793"/>
                  </a:lnTo>
                  <a:lnTo>
                    <a:pt x="3501872" y="1307909"/>
                  </a:lnTo>
                  <a:lnTo>
                    <a:pt x="3501872" y="1474254"/>
                  </a:lnTo>
                  <a:lnTo>
                    <a:pt x="3564788" y="1474254"/>
                  </a:lnTo>
                  <a:lnTo>
                    <a:pt x="3564788" y="1349489"/>
                  </a:lnTo>
                  <a:lnTo>
                    <a:pt x="3563696" y="1307909"/>
                  </a:lnTo>
                  <a:lnTo>
                    <a:pt x="3581209" y="1281099"/>
                  </a:lnTo>
                  <a:lnTo>
                    <a:pt x="3697211" y="1091793"/>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lang="en-AU" sz="1800" b="0" i="0" u="none" strike="noStrike" cap="none" noProof="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EDD1"/>
        </a:solidFill>
        <a:effectLst/>
      </p:bgPr>
    </p:bg>
    <p:spTree>
      <p:nvGrpSpPr>
        <p:cNvPr id="1" name="">
          <a:extLst>
            <a:ext uri="{FF2B5EF4-FFF2-40B4-BE49-F238E27FC236}">
              <a16:creationId xmlns:a16="http://schemas.microsoft.com/office/drawing/2014/main" id="{C1E8BBE1-65B0-143E-9B9C-98E0E82B613C}"/>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667271D-5EFA-5D62-BC56-5ED0A4AD6E16}"/>
              </a:ext>
            </a:extLst>
          </p:cNvPr>
          <p:cNvSpPr txBox="1">
            <a:spLocks/>
          </p:cNvSpPr>
          <p:nvPr/>
        </p:nvSpPr>
        <p:spPr>
          <a:xfrm>
            <a:off x="854530" y="2416630"/>
            <a:ext cx="6340926" cy="8523189"/>
          </a:xfrm>
          <a:prstGeom prst="rect">
            <a:avLst/>
          </a:prstGeom>
          <a:solidFill>
            <a:schemeClr val="bg1"/>
          </a:solid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571500" indent="-342900">
              <a:buFont typeface="Arial" panose="020B0604020202020204" pitchFamily="34" charset="0"/>
              <a:buChar char="•"/>
            </a:pPr>
            <a:endParaRPr lang="en-US" sz="2200">
              <a:solidFill>
                <a:schemeClr val="tx1"/>
              </a:solidFill>
              <a:latin typeface="Arial" panose="020B0604020202020204" pitchFamily="34" charset="0"/>
              <a:cs typeface="Arial" panose="020B0604020202020204" pitchFamily="34" charset="0"/>
            </a:endParaRPr>
          </a:p>
          <a:p>
            <a:pPr marL="571500" indent="-342900">
              <a:buFont typeface="Arial" panose="020B0604020202020204" pitchFamily="34" charset="0"/>
              <a:buChar char="•"/>
            </a:pPr>
            <a:endParaRPr lang="en-US" sz="2200">
              <a:solidFill>
                <a:schemeClr val="tx1"/>
              </a:solidFill>
              <a:latin typeface="Arial" panose="020B0604020202020204" pitchFamily="34" charset="0"/>
              <a:cs typeface="Arial" panose="020B0604020202020204" pitchFamily="34" charset="0"/>
            </a:endParaRPr>
          </a:p>
          <a:p>
            <a:pPr marL="571500" indent="-342900">
              <a:buFont typeface="Arial" panose="020B0604020202020204" pitchFamily="34" charset="0"/>
              <a:buChar char="•"/>
            </a:pPr>
            <a:endParaRPr lang="en-US" sz="2200">
              <a:solidFill>
                <a:schemeClr val="tx1"/>
              </a:solidFill>
              <a:latin typeface="Arial" panose="020B0604020202020204" pitchFamily="34" charset="0"/>
              <a:cs typeface="Arial" panose="020B0604020202020204" pitchFamily="34" charset="0"/>
            </a:endParaRPr>
          </a:p>
          <a:p>
            <a:pPr marL="571500" indent="-342900">
              <a:buFont typeface="Arial" panose="020B0604020202020204" pitchFamily="34" charset="0"/>
              <a:buChar char="•"/>
            </a:pPr>
            <a:endParaRPr lang="en-US" sz="2200">
              <a:solidFill>
                <a:schemeClr val="tx1"/>
              </a:solidFill>
              <a:latin typeface="Arial" panose="020B0604020202020204" pitchFamily="34" charset="0"/>
              <a:cs typeface="Arial" panose="020B0604020202020204" pitchFamily="34" charset="0"/>
            </a:endParaRPr>
          </a:p>
          <a:p>
            <a:pPr marL="571500" indent="-342900">
              <a:buFont typeface="Arial" panose="020B0604020202020204" pitchFamily="34" charset="0"/>
              <a:buChar char="•"/>
            </a:pPr>
            <a:r>
              <a:rPr lang="en-US" sz="2200">
                <a:solidFill>
                  <a:schemeClr val="tx1"/>
                </a:solidFill>
                <a:latin typeface="Arial" panose="020B0604020202020204" pitchFamily="34" charset="0"/>
                <a:cs typeface="Arial" panose="020B0604020202020204" pitchFamily="34" charset="0"/>
              </a:rPr>
              <a:t>The Development Footprint has been designed to avoid all recorded Aboriginal sites. All Aboriginal sites within 80m of the project infrastructure will be fenced to ensure they are not inadvertently harmed.  </a:t>
            </a:r>
          </a:p>
          <a:p>
            <a:pPr marL="571500" indent="-342900">
              <a:buFont typeface="Arial" panose="020B0604020202020204" pitchFamily="34" charset="0"/>
              <a:buChar char="•"/>
            </a:pPr>
            <a:r>
              <a:rPr lang="en-US" sz="2200">
                <a:solidFill>
                  <a:schemeClr val="tx1"/>
                </a:solidFill>
                <a:latin typeface="Arial" panose="020B0604020202020204" pitchFamily="34" charset="0"/>
                <a:cs typeface="Arial" panose="020B0604020202020204" pitchFamily="34" charset="0"/>
              </a:rPr>
              <a:t>None of the seven items with potential to have heritage values were assessed as having local or state significance. Three of these items (farm sheds and livestock yards) will be impacted by the project. </a:t>
            </a:r>
          </a:p>
          <a:p>
            <a:pPr marL="571500" indent="-342900">
              <a:buFont typeface="Arial" panose="020B0604020202020204" pitchFamily="34" charset="0"/>
              <a:buChar char="•"/>
            </a:pPr>
            <a:r>
              <a:rPr lang="en-US" sz="2200">
                <a:solidFill>
                  <a:schemeClr val="tx1"/>
                </a:solidFill>
                <a:latin typeface="Arial" panose="020B0604020202020204" pitchFamily="34" charset="0"/>
                <a:cs typeface="Arial" panose="020B0604020202020204" pitchFamily="34" charset="0"/>
              </a:rPr>
              <a:t>The assessment has concluded that the two locally listed items will not be directly or indirectly impacted by the project.</a:t>
            </a:r>
          </a:p>
          <a:p>
            <a:pPr marL="571500" indent="-342900">
              <a:buFont typeface="Arial" panose="020B0604020202020204" pitchFamily="34" charset="0"/>
              <a:buChar char="•"/>
            </a:pPr>
            <a:r>
              <a:rPr lang="en-US" sz="2200">
                <a:solidFill>
                  <a:schemeClr val="tx1"/>
                </a:solidFill>
                <a:latin typeface="Arial" panose="020B0604020202020204" pitchFamily="34" charset="0"/>
                <a:cs typeface="Arial" panose="020B0604020202020204" pitchFamily="34" charset="0"/>
              </a:rPr>
              <a:t>The former locations of the </a:t>
            </a:r>
            <a:r>
              <a:rPr lang="en-US" sz="2200" err="1">
                <a:solidFill>
                  <a:schemeClr val="tx1"/>
                </a:solidFill>
                <a:latin typeface="Arial" panose="020B0604020202020204" pitchFamily="34" charset="0"/>
                <a:cs typeface="Arial" panose="020B0604020202020204" pitchFamily="34" charset="0"/>
              </a:rPr>
              <a:t>Ferntop</a:t>
            </a:r>
            <a:r>
              <a:rPr lang="en-US" sz="2200">
                <a:solidFill>
                  <a:schemeClr val="tx1"/>
                </a:solidFill>
                <a:latin typeface="Arial" panose="020B0604020202020204" pitchFamily="34" charset="0"/>
                <a:cs typeface="Arial" panose="020B0604020202020204" pitchFamily="34" charset="0"/>
              </a:rPr>
              <a:t> Provisional School and the </a:t>
            </a:r>
            <a:r>
              <a:rPr lang="en-US" sz="2200" err="1">
                <a:solidFill>
                  <a:schemeClr val="tx1"/>
                </a:solidFill>
                <a:latin typeface="Arial" panose="020B0604020202020204" pitchFamily="34" charset="0"/>
                <a:cs typeface="Arial" panose="020B0604020202020204" pitchFamily="34" charset="0"/>
              </a:rPr>
              <a:t>Ferntop</a:t>
            </a:r>
            <a:r>
              <a:rPr lang="en-US" sz="2200">
                <a:solidFill>
                  <a:schemeClr val="tx1"/>
                </a:solidFill>
                <a:latin typeface="Arial" panose="020B0604020202020204" pitchFamily="34" charset="0"/>
                <a:cs typeface="Arial" panose="020B0604020202020204" pitchFamily="34" charset="0"/>
              </a:rPr>
              <a:t> Union Church will be avoided by the project.</a:t>
            </a:r>
          </a:p>
          <a:p>
            <a:endParaRPr lang="en-US">
              <a:solidFill>
                <a:schemeClr val="accent1">
                  <a:lumMod val="50000"/>
                </a:schemeClr>
              </a:solidFill>
            </a:endParaRPr>
          </a:p>
        </p:txBody>
      </p:sp>
      <p:sp>
        <p:nvSpPr>
          <p:cNvPr id="9" name="Title 1">
            <a:extLst>
              <a:ext uri="{FF2B5EF4-FFF2-40B4-BE49-F238E27FC236}">
                <a16:creationId xmlns:a16="http://schemas.microsoft.com/office/drawing/2014/main" id="{3E39BEBA-DFA3-D49B-136C-71A03F2690DB}"/>
              </a:ext>
            </a:extLst>
          </p:cNvPr>
          <p:cNvSpPr>
            <a:spLocks noGrp="1"/>
          </p:cNvSpPr>
          <p:nvPr>
            <p:ph type="title"/>
          </p:nvPr>
        </p:nvSpPr>
        <p:spPr>
          <a:xfrm>
            <a:off x="1557931" y="1303108"/>
            <a:ext cx="17089297" cy="1015663"/>
          </a:xfrm>
        </p:spPr>
        <p:txBody>
          <a:bodyPr/>
          <a:lstStyle/>
          <a:p>
            <a:pPr algn="ctr"/>
            <a:r>
              <a:rPr lang="en-AU"/>
              <a:t>Aboriginal and Historic Heritage</a:t>
            </a:r>
          </a:p>
        </p:txBody>
      </p:sp>
      <p:pic>
        <p:nvPicPr>
          <p:cNvPr id="11" name="Picture 10" descr="A map of a land with blue squares&#10;&#10;AI-generated content may be incorrect.">
            <a:extLst>
              <a:ext uri="{FF2B5EF4-FFF2-40B4-BE49-F238E27FC236}">
                <a16:creationId xmlns:a16="http://schemas.microsoft.com/office/drawing/2014/main" id="{621D5E23-8AED-AB77-C840-F9CC0E5041AC}"/>
              </a:ext>
            </a:extLst>
          </p:cNvPr>
          <p:cNvPicPr>
            <a:picLocks noChangeAspect="1"/>
          </p:cNvPicPr>
          <p:nvPr/>
        </p:nvPicPr>
        <p:blipFill>
          <a:blip r:embed="rId2"/>
          <a:stretch>
            <a:fillRect/>
          </a:stretch>
        </p:blipFill>
        <p:spPr>
          <a:xfrm>
            <a:off x="7195456" y="2416630"/>
            <a:ext cx="12054114" cy="8523189"/>
          </a:xfrm>
          <a:prstGeom prst="rect">
            <a:avLst/>
          </a:prstGeom>
        </p:spPr>
      </p:pic>
    </p:spTree>
    <p:extLst>
      <p:ext uri="{BB962C8B-B14F-4D97-AF65-F5344CB8AC3E}">
        <p14:creationId xmlns:p14="http://schemas.microsoft.com/office/powerpoint/2010/main" val="100896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EDD1"/>
        </a:solidFill>
        <a:effectLst/>
      </p:bgPr>
    </p:bg>
    <p:spTree>
      <p:nvGrpSpPr>
        <p:cNvPr id="1" name="">
          <a:extLst>
            <a:ext uri="{FF2B5EF4-FFF2-40B4-BE49-F238E27FC236}">
              <a16:creationId xmlns:a16="http://schemas.microsoft.com/office/drawing/2014/main" id="{9A95CEAF-801C-EE24-F6B3-BE099B7EF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DF3D60-4746-192A-0F69-B5BB152AB5E3}"/>
              </a:ext>
            </a:extLst>
          </p:cNvPr>
          <p:cNvSpPr>
            <a:spLocks noGrp="1"/>
          </p:cNvSpPr>
          <p:nvPr>
            <p:ph type="title"/>
          </p:nvPr>
        </p:nvSpPr>
        <p:spPr>
          <a:xfrm>
            <a:off x="1557932" y="1303107"/>
            <a:ext cx="13361669" cy="1015663"/>
          </a:xfrm>
        </p:spPr>
        <p:txBody>
          <a:bodyPr/>
          <a:lstStyle/>
          <a:p>
            <a:r>
              <a:rPr lang="en-AU"/>
              <a:t>Soils and Agriculture</a:t>
            </a:r>
          </a:p>
        </p:txBody>
      </p:sp>
      <p:sp>
        <p:nvSpPr>
          <p:cNvPr id="3" name="Text Placeholder 2">
            <a:extLst>
              <a:ext uri="{FF2B5EF4-FFF2-40B4-BE49-F238E27FC236}">
                <a16:creationId xmlns:a16="http://schemas.microsoft.com/office/drawing/2014/main" id="{5671A00D-4A3E-B433-3575-979CCF7C66CB}"/>
              </a:ext>
            </a:extLst>
          </p:cNvPr>
          <p:cNvSpPr>
            <a:spLocks noGrp="1"/>
          </p:cNvSpPr>
          <p:nvPr>
            <p:ph type="body" idx="1"/>
          </p:nvPr>
        </p:nvSpPr>
        <p:spPr>
          <a:xfrm>
            <a:off x="1005204" y="2601150"/>
            <a:ext cx="17515271" cy="4893647"/>
          </a:xfrm>
        </p:spPr>
        <p:txBody>
          <a:bodyPr numCol="3" spcCol="0"/>
          <a:lstStyle/>
          <a:p>
            <a:pPr>
              <a:lnSpc>
                <a:spcPct val="150000"/>
              </a:lnSpc>
            </a:pPr>
            <a:r>
              <a:rPr lang="en-AU" sz="2400" b="1">
                <a:latin typeface="Arial" panose="020B0604020202020204" pitchFamily="34" charset="0"/>
                <a:cs typeface="Arial" panose="020B0604020202020204" pitchFamily="34" charset="0"/>
              </a:rPr>
              <a:t>Agricultural Impact</a:t>
            </a:r>
          </a:p>
          <a:p>
            <a:endParaRPr lang="en-AU" sz="2200">
              <a:latin typeface="Arial" panose="020B0604020202020204" pitchFamily="34" charset="0"/>
              <a:cs typeface="Arial" panose="020B0604020202020204" pitchFamily="34" charset="0"/>
            </a:endParaRPr>
          </a:p>
          <a:p>
            <a:r>
              <a:rPr lang="en-AU" sz="2200">
                <a:latin typeface="Arial" panose="020B0604020202020204" pitchFamily="34" charset="0"/>
                <a:cs typeface="Arial" panose="020B0604020202020204" pitchFamily="34" charset="0"/>
              </a:rPr>
              <a:t>The land use across the Project Site is predominately :</a:t>
            </a:r>
          </a:p>
          <a:p>
            <a:pPr marL="514350" indent="-285750">
              <a:buFont typeface="Arial" panose="020B0604020202020204" pitchFamily="34" charset="0"/>
              <a:buChar char="•"/>
            </a:pPr>
            <a:r>
              <a:rPr lang="en-AU" sz="2200">
                <a:latin typeface="Arial" panose="020B0604020202020204" pitchFamily="34" charset="0"/>
                <a:cs typeface="Arial" panose="020B0604020202020204" pitchFamily="34" charset="0"/>
              </a:rPr>
              <a:t>Livestock grazing on modified pastures</a:t>
            </a:r>
          </a:p>
          <a:p>
            <a:pPr marL="514350" indent="-285750">
              <a:buFont typeface="Arial" panose="020B0604020202020204" pitchFamily="34" charset="0"/>
              <a:buChar char="•"/>
            </a:pPr>
            <a:r>
              <a:rPr lang="en-AU" sz="2200">
                <a:latin typeface="Arial" panose="020B0604020202020204" pitchFamily="34" charset="0"/>
                <a:cs typeface="Arial" panose="020B0604020202020204" pitchFamily="34" charset="0"/>
              </a:rPr>
              <a:t>Fodder crops</a:t>
            </a:r>
          </a:p>
          <a:p>
            <a:pPr marL="228600" indent="0"/>
            <a:endParaRPr lang="en-AU" sz="2200">
              <a:latin typeface="Arial" panose="020B0604020202020204" pitchFamily="34" charset="0"/>
              <a:cs typeface="Arial" panose="020B0604020202020204" pitchFamily="34" charset="0"/>
            </a:endParaRPr>
          </a:p>
          <a:p>
            <a:pPr marL="228600" indent="0"/>
            <a:endParaRPr lang="en-AU" sz="2200">
              <a:latin typeface="Arial" panose="020B0604020202020204" pitchFamily="34" charset="0"/>
              <a:cs typeface="Arial" panose="020B0604020202020204" pitchFamily="34" charset="0"/>
            </a:endParaRPr>
          </a:p>
          <a:p>
            <a:pPr marL="228600" indent="0"/>
            <a:endParaRPr lang="en-AU" sz="2200">
              <a:latin typeface="Arial" panose="020B0604020202020204" pitchFamily="34" charset="0"/>
              <a:cs typeface="Arial" panose="020B0604020202020204" pitchFamily="34" charset="0"/>
            </a:endParaRPr>
          </a:p>
          <a:p>
            <a:pPr marL="228600" indent="0"/>
            <a:endParaRPr lang="en-AU" sz="2200">
              <a:latin typeface="Arial" panose="020B0604020202020204" pitchFamily="34" charset="0"/>
              <a:cs typeface="Arial" panose="020B0604020202020204" pitchFamily="34" charset="0"/>
            </a:endParaRPr>
          </a:p>
          <a:p>
            <a:pPr marL="228600" indent="0"/>
            <a:endParaRPr lang="en-AU" sz="2200">
              <a:latin typeface="Arial" panose="020B0604020202020204" pitchFamily="34" charset="0"/>
              <a:cs typeface="Arial" panose="020B0604020202020204" pitchFamily="34" charset="0"/>
            </a:endParaRPr>
          </a:p>
          <a:p>
            <a:pPr marL="228600" indent="0"/>
            <a:endParaRPr lang="en-AU" sz="2200">
              <a:latin typeface="Arial" panose="020B0604020202020204" pitchFamily="34" charset="0"/>
              <a:cs typeface="Arial" panose="020B0604020202020204" pitchFamily="34" charset="0"/>
            </a:endParaRPr>
          </a:p>
          <a:p>
            <a:pPr marL="228600" indent="0"/>
            <a:endParaRPr lang="en-AU" sz="2200">
              <a:latin typeface="Arial" panose="020B0604020202020204" pitchFamily="34" charset="0"/>
              <a:cs typeface="Arial" panose="020B0604020202020204" pitchFamily="34" charset="0"/>
            </a:endParaRPr>
          </a:p>
          <a:p>
            <a:pPr marL="228600" indent="0"/>
            <a:endParaRPr lang="en-AU" sz="5400">
              <a:latin typeface="Arial" panose="020B0604020202020204" pitchFamily="34" charset="0"/>
              <a:cs typeface="Arial" panose="020B0604020202020204" pitchFamily="34" charset="0"/>
            </a:endParaRPr>
          </a:p>
          <a:p>
            <a:pPr marL="228600" indent="0"/>
            <a:r>
              <a:rPr lang="en-AU" sz="2200">
                <a:latin typeface="Arial" panose="020B0604020202020204" pitchFamily="34" charset="0"/>
                <a:cs typeface="Arial" panose="020B0604020202020204" pitchFamily="34" charset="0"/>
              </a:rPr>
              <a:t>Agricultural Land Value:</a:t>
            </a:r>
          </a:p>
          <a:p>
            <a:pPr marL="514350" indent="-285750">
              <a:buFont typeface="Arial" panose="020B0604020202020204" pitchFamily="34" charset="0"/>
              <a:buChar char="•"/>
            </a:pPr>
            <a:r>
              <a:rPr lang="en-AU" sz="2200">
                <a:latin typeface="Arial" panose="020B0604020202020204" pitchFamily="34" charset="0"/>
                <a:cs typeface="Arial" panose="020B0604020202020204" pitchFamily="34" charset="0"/>
              </a:rPr>
              <a:t>No trigger mapped Biophysical Strategic Agricultural Land (BSAL) in Disturbance Footprint</a:t>
            </a:r>
          </a:p>
          <a:p>
            <a:pPr marL="514350" indent="-285750">
              <a:buFont typeface="Arial" panose="020B0604020202020204" pitchFamily="34" charset="0"/>
              <a:buChar char="•"/>
            </a:pPr>
            <a:r>
              <a:rPr lang="en-AU" sz="2200">
                <a:latin typeface="Arial" panose="020B0604020202020204" pitchFamily="34" charset="0"/>
                <a:cs typeface="Arial" panose="020B0604020202020204" pitchFamily="34" charset="0"/>
              </a:rPr>
              <a:t>Department of Primary Industries and Regional Development value of 1,144ha is $392,758/year</a:t>
            </a:r>
          </a:p>
          <a:p>
            <a:pPr marL="514350" indent="-285750">
              <a:buFont typeface="Arial" panose="020B0604020202020204" pitchFamily="34" charset="0"/>
              <a:buChar char="•"/>
            </a:pPr>
            <a:r>
              <a:rPr lang="en-AU" sz="2200">
                <a:latin typeface="Arial" panose="020B0604020202020204" pitchFamily="34" charset="0"/>
                <a:cs typeface="Arial" panose="020B0604020202020204" pitchFamily="34" charset="0"/>
              </a:rPr>
              <a:t>LGA value of 1,144ha is $ 475,651/year</a:t>
            </a:r>
          </a:p>
          <a:p>
            <a:pPr marL="514350" indent="-285750">
              <a:buFont typeface="Arial" panose="020B0604020202020204" pitchFamily="34" charset="0"/>
              <a:buChar char="•"/>
            </a:pPr>
            <a:endParaRPr lang="en-AU" sz="2200">
              <a:latin typeface="Arial" panose="020B0604020202020204" pitchFamily="34" charset="0"/>
              <a:cs typeface="Arial" panose="020B0604020202020204" pitchFamily="34" charset="0"/>
            </a:endParaRPr>
          </a:p>
          <a:p>
            <a:pPr marL="514350" indent="-285750">
              <a:buFont typeface="Arial" panose="020B0604020202020204" pitchFamily="34" charset="0"/>
              <a:buChar char="•"/>
            </a:pPr>
            <a:endParaRPr lang="en-AU" sz="2200">
              <a:latin typeface="Arial" panose="020B0604020202020204" pitchFamily="34" charset="0"/>
              <a:cs typeface="Arial" panose="020B0604020202020204" pitchFamily="34" charset="0"/>
            </a:endParaRPr>
          </a:p>
          <a:p>
            <a:pPr marL="514350" indent="-285750">
              <a:buFont typeface="Arial" panose="020B0604020202020204" pitchFamily="34" charset="0"/>
              <a:buChar char="•"/>
            </a:pPr>
            <a:endParaRPr lang="en-AU" sz="2200">
              <a:latin typeface="Arial" panose="020B0604020202020204" pitchFamily="34" charset="0"/>
              <a:cs typeface="Arial" panose="020B0604020202020204" pitchFamily="34" charset="0"/>
            </a:endParaRPr>
          </a:p>
          <a:p>
            <a:pPr marL="514350" indent="-285750">
              <a:buFont typeface="Arial" panose="020B0604020202020204" pitchFamily="34" charset="0"/>
              <a:buChar char="•"/>
            </a:pPr>
            <a:endParaRPr lang="en-AU" sz="2200">
              <a:latin typeface="Arial" panose="020B0604020202020204" pitchFamily="34" charset="0"/>
              <a:cs typeface="Arial" panose="020B0604020202020204" pitchFamily="34" charset="0"/>
            </a:endParaRPr>
          </a:p>
          <a:p>
            <a:pPr marL="514350" indent="-285750">
              <a:buFont typeface="Arial" panose="020B0604020202020204" pitchFamily="34" charset="0"/>
              <a:buChar char="•"/>
            </a:pPr>
            <a:endParaRPr lang="en-AU" sz="2200">
              <a:latin typeface="Arial" panose="020B0604020202020204" pitchFamily="34" charset="0"/>
              <a:cs typeface="Arial" panose="020B0604020202020204" pitchFamily="34" charset="0"/>
            </a:endParaRPr>
          </a:p>
          <a:p>
            <a:pPr marL="514350" indent="-285750">
              <a:buFont typeface="Arial" panose="020B0604020202020204" pitchFamily="34" charset="0"/>
              <a:buChar char="•"/>
            </a:pPr>
            <a:endParaRPr lang="en-AU" sz="3200">
              <a:latin typeface="Arial" panose="020B0604020202020204" pitchFamily="34" charset="0"/>
              <a:cs typeface="Arial" panose="020B0604020202020204" pitchFamily="34" charset="0"/>
            </a:endParaRPr>
          </a:p>
          <a:p>
            <a:pPr marL="228600" indent="0"/>
            <a:r>
              <a:rPr lang="en-AU" sz="2200">
                <a:latin typeface="Arial" panose="020B0604020202020204" pitchFamily="34" charset="0"/>
                <a:cs typeface="Arial" panose="020B0604020202020204" pitchFamily="34" charset="0"/>
              </a:rPr>
              <a:t>Mitigation Summary: </a:t>
            </a:r>
          </a:p>
          <a:p>
            <a:pPr marL="1028700" lvl="1" indent="-342900">
              <a:buFont typeface="Courier New" panose="02070309020205020404" pitchFamily="49" charset="0"/>
              <a:buChar char="o"/>
            </a:pPr>
            <a:r>
              <a:rPr lang="en-AU" sz="2200">
                <a:latin typeface="Arial" panose="020B0604020202020204" pitchFamily="34" charset="0"/>
                <a:cs typeface="Arial" panose="020B0604020202020204" pitchFamily="34" charset="0"/>
              </a:rPr>
              <a:t>Preparation of </a:t>
            </a:r>
            <a:r>
              <a:rPr lang="en-AU" sz="2200" err="1">
                <a:latin typeface="Arial" panose="020B0604020202020204" pitchFamily="34" charset="0"/>
                <a:cs typeface="Arial" panose="020B0604020202020204" pitchFamily="34" charset="0"/>
              </a:rPr>
              <a:t>Agrisolar</a:t>
            </a:r>
            <a:r>
              <a:rPr lang="en-AU" sz="2200">
                <a:latin typeface="Arial" panose="020B0604020202020204" pitchFamily="34" charset="0"/>
                <a:cs typeface="Arial" panose="020B0604020202020204" pitchFamily="34" charset="0"/>
              </a:rPr>
              <a:t> Strategy incorporating:</a:t>
            </a:r>
          </a:p>
          <a:p>
            <a:pPr marL="1485900" lvl="2" indent="-342900">
              <a:buFont typeface="Wingdings" panose="05000000000000000000" pitchFamily="2" charset="2"/>
              <a:buChar char="§"/>
            </a:pPr>
            <a:r>
              <a:rPr lang="en-AU" sz="2200">
                <a:latin typeface="Arial" panose="020B0604020202020204" pitchFamily="34" charset="0"/>
                <a:cs typeface="Arial" panose="020B0604020202020204" pitchFamily="34" charset="0"/>
              </a:rPr>
              <a:t>Grazing</a:t>
            </a:r>
          </a:p>
          <a:p>
            <a:pPr marL="1485900" lvl="2" indent="-342900">
              <a:buFont typeface="Wingdings" panose="05000000000000000000" pitchFamily="2" charset="2"/>
              <a:buChar char="§"/>
            </a:pPr>
            <a:r>
              <a:rPr lang="en-AU" sz="2200">
                <a:latin typeface="Arial" panose="020B0604020202020204" pitchFamily="34" charset="0"/>
                <a:cs typeface="Arial" panose="020B0604020202020204" pitchFamily="34" charset="0"/>
              </a:rPr>
              <a:t>Soil improvement</a:t>
            </a:r>
          </a:p>
          <a:p>
            <a:pPr marL="1485900" lvl="2" indent="-342900">
              <a:buFont typeface="Wingdings" panose="05000000000000000000" pitchFamily="2" charset="2"/>
              <a:buChar char="§"/>
            </a:pPr>
            <a:r>
              <a:rPr lang="en-AU" sz="2200">
                <a:latin typeface="Arial" panose="020B0604020202020204" pitchFamily="34" charset="0"/>
                <a:cs typeface="Arial" panose="020B0604020202020204" pitchFamily="34" charset="0"/>
              </a:rPr>
              <a:t>Opportunities for farmers to lease land</a:t>
            </a:r>
          </a:p>
          <a:p>
            <a:pPr marL="1028700" lvl="1" indent="-342900">
              <a:buFont typeface="Courier New" panose="02070309020205020404" pitchFamily="49" charset="0"/>
              <a:buChar char="o"/>
            </a:pPr>
            <a:r>
              <a:rPr lang="en-AU" sz="2200">
                <a:latin typeface="+mn-lt"/>
              </a:rPr>
              <a:t>Preparation of Biosecurity Management Plan</a:t>
            </a:r>
          </a:p>
          <a:p>
            <a:pPr marL="1485900" lvl="2" indent="-342900">
              <a:buFont typeface="Wingdings" panose="05000000000000000000" pitchFamily="2" charset="2"/>
              <a:buChar char="§"/>
            </a:pPr>
            <a:endParaRPr lang="en-AU" sz="2200">
              <a:latin typeface="Arial" panose="020B0604020202020204" pitchFamily="34" charset="0"/>
              <a:cs typeface="Arial" panose="020B0604020202020204" pitchFamily="34" charset="0"/>
            </a:endParaRPr>
          </a:p>
          <a:p>
            <a:pPr marL="971550" lvl="1" indent="-285750">
              <a:buFont typeface="Arial" panose="020B0604020202020204" pitchFamily="34" charset="0"/>
              <a:buChar char="•"/>
            </a:pPr>
            <a:endParaRPr lang="en-AU" sz="2200">
              <a:latin typeface="Arial" panose="020B0604020202020204" pitchFamily="34" charset="0"/>
              <a:cs typeface="Arial" panose="020B0604020202020204" pitchFamily="34" charset="0"/>
            </a:endParaRPr>
          </a:p>
          <a:p>
            <a:pPr marL="514350" indent="-285750">
              <a:buFont typeface="Arial" panose="020B0604020202020204" pitchFamily="34" charset="0"/>
              <a:buChar char="•"/>
            </a:pPr>
            <a:endParaRPr lang="en-AU" sz="220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062770D0-37DE-785F-6545-A1D299A27A90}"/>
              </a:ext>
            </a:extLst>
          </p:cNvPr>
          <p:cNvGrpSpPr/>
          <p:nvPr/>
        </p:nvGrpSpPr>
        <p:grpSpPr>
          <a:xfrm>
            <a:off x="13236132" y="7047081"/>
            <a:ext cx="4431357" cy="3866546"/>
            <a:chOff x="15081285" y="419961"/>
            <a:chExt cx="4431357" cy="3866546"/>
          </a:xfrm>
        </p:grpSpPr>
        <p:grpSp>
          <p:nvGrpSpPr>
            <p:cNvPr id="5" name="Group 4">
              <a:extLst>
                <a:ext uri="{FF2B5EF4-FFF2-40B4-BE49-F238E27FC236}">
                  <a16:creationId xmlns:a16="http://schemas.microsoft.com/office/drawing/2014/main" id="{CFC59864-81ED-85FE-F62E-2513C69CE66B}"/>
                </a:ext>
              </a:extLst>
            </p:cNvPr>
            <p:cNvGrpSpPr/>
            <p:nvPr/>
          </p:nvGrpSpPr>
          <p:grpSpPr>
            <a:xfrm>
              <a:off x="15081285" y="419961"/>
              <a:ext cx="4431357" cy="3489809"/>
              <a:chOff x="15897714" y="2404805"/>
              <a:chExt cx="3593496" cy="2921607"/>
            </a:xfrm>
          </p:grpSpPr>
          <p:pic>
            <p:nvPicPr>
              <p:cNvPr id="6" name="Picture 5">
                <a:extLst>
                  <a:ext uri="{FF2B5EF4-FFF2-40B4-BE49-F238E27FC236}">
                    <a16:creationId xmlns:a16="http://schemas.microsoft.com/office/drawing/2014/main" id="{DC7BCAFD-68D9-F738-1E80-ECE603C5BCB5}"/>
                  </a:ext>
                </a:extLst>
              </p:cNvPr>
              <p:cNvPicPr>
                <a:picLocks noChangeAspect="1"/>
              </p:cNvPicPr>
              <p:nvPr/>
            </p:nvPicPr>
            <p:blipFill>
              <a:blip r:embed="rId2"/>
              <a:stretch>
                <a:fillRect/>
              </a:stretch>
            </p:blipFill>
            <p:spPr>
              <a:xfrm>
                <a:off x="17160408" y="2404806"/>
                <a:ext cx="1136619" cy="2921606"/>
              </a:xfrm>
              <a:prstGeom prst="rect">
                <a:avLst/>
              </a:prstGeom>
            </p:spPr>
          </p:pic>
          <p:pic>
            <p:nvPicPr>
              <p:cNvPr id="7" name="Picture 6">
                <a:extLst>
                  <a:ext uri="{FF2B5EF4-FFF2-40B4-BE49-F238E27FC236}">
                    <a16:creationId xmlns:a16="http://schemas.microsoft.com/office/drawing/2014/main" id="{6F4602E7-75EE-ADCD-1306-9429E59156B2}"/>
                  </a:ext>
                </a:extLst>
              </p:cNvPr>
              <p:cNvPicPr>
                <a:picLocks noChangeAspect="1"/>
              </p:cNvPicPr>
              <p:nvPr/>
            </p:nvPicPr>
            <p:blipFill>
              <a:blip r:embed="rId3"/>
              <a:stretch>
                <a:fillRect/>
              </a:stretch>
            </p:blipFill>
            <p:spPr>
              <a:xfrm>
                <a:off x="15897714" y="2404806"/>
                <a:ext cx="1208717" cy="2921605"/>
              </a:xfrm>
              <a:prstGeom prst="rect">
                <a:avLst/>
              </a:prstGeom>
            </p:spPr>
          </p:pic>
          <p:pic>
            <p:nvPicPr>
              <p:cNvPr id="8" name="Picture 7">
                <a:extLst>
                  <a:ext uri="{FF2B5EF4-FFF2-40B4-BE49-F238E27FC236}">
                    <a16:creationId xmlns:a16="http://schemas.microsoft.com/office/drawing/2014/main" id="{58E85216-3531-5E64-92F6-6565B00C9FC5}"/>
                  </a:ext>
                </a:extLst>
              </p:cNvPr>
              <p:cNvPicPr>
                <a:picLocks noChangeAspect="1"/>
              </p:cNvPicPr>
              <p:nvPr/>
            </p:nvPicPr>
            <p:blipFill>
              <a:blip r:embed="rId4"/>
              <a:stretch>
                <a:fillRect/>
              </a:stretch>
            </p:blipFill>
            <p:spPr>
              <a:xfrm>
                <a:off x="18297352" y="2404805"/>
                <a:ext cx="1193858" cy="2921605"/>
              </a:xfrm>
              <a:prstGeom prst="rect">
                <a:avLst/>
              </a:prstGeom>
            </p:spPr>
          </p:pic>
        </p:grpSp>
        <p:sp>
          <p:nvSpPr>
            <p:cNvPr id="9" name="TextBox 8">
              <a:extLst>
                <a:ext uri="{FF2B5EF4-FFF2-40B4-BE49-F238E27FC236}">
                  <a16:creationId xmlns:a16="http://schemas.microsoft.com/office/drawing/2014/main" id="{EFD406E6-2471-287C-A3E5-66825CE69872}"/>
                </a:ext>
              </a:extLst>
            </p:cNvPr>
            <p:cNvSpPr txBox="1"/>
            <p:nvPr/>
          </p:nvSpPr>
          <p:spPr>
            <a:xfrm>
              <a:off x="15081286" y="3917175"/>
              <a:ext cx="4291596" cy="369332"/>
            </a:xfrm>
            <a:prstGeom prst="rect">
              <a:avLst/>
            </a:prstGeom>
            <a:noFill/>
          </p:spPr>
          <p:txBody>
            <a:bodyPr wrap="square" rtlCol="0">
              <a:spAutoFit/>
            </a:bodyPr>
            <a:lstStyle/>
            <a:p>
              <a:pPr algn="just"/>
              <a:r>
                <a:rPr lang="en-AU" sz="1800"/>
                <a:t>1		2		3</a:t>
              </a:r>
            </a:p>
          </p:txBody>
        </p:sp>
      </p:grpSp>
      <p:sp>
        <p:nvSpPr>
          <p:cNvPr id="10" name="TextBox 9">
            <a:extLst>
              <a:ext uri="{FF2B5EF4-FFF2-40B4-BE49-F238E27FC236}">
                <a16:creationId xmlns:a16="http://schemas.microsoft.com/office/drawing/2014/main" id="{4291F771-967E-56E3-4727-B9D6B6CD372D}"/>
              </a:ext>
            </a:extLst>
          </p:cNvPr>
          <p:cNvSpPr txBox="1"/>
          <p:nvPr/>
        </p:nvSpPr>
        <p:spPr>
          <a:xfrm>
            <a:off x="1379349" y="7472249"/>
            <a:ext cx="11003797" cy="3016210"/>
          </a:xfrm>
          <a:prstGeom prst="rect">
            <a:avLst/>
          </a:prstGeom>
          <a:noFill/>
        </p:spPr>
        <p:txBody>
          <a:bodyPr wrap="square" numCol="2" rtlCol="0">
            <a:spAutoFit/>
          </a:bodyPr>
          <a:lstStyle/>
          <a:p>
            <a:pPr>
              <a:lnSpc>
                <a:spcPct val="150000"/>
              </a:lnSpc>
            </a:pPr>
            <a:r>
              <a:rPr lang="en-AU" sz="2400" b="1"/>
              <a:t>Soils</a:t>
            </a:r>
          </a:p>
          <a:p>
            <a:r>
              <a:rPr lang="en-AU" sz="2200"/>
              <a:t>The Project Site consists of the following soil types:</a:t>
            </a:r>
          </a:p>
          <a:p>
            <a:r>
              <a:rPr lang="en-AU" sz="2200"/>
              <a:t>1. Dermosols – 804ha</a:t>
            </a:r>
          </a:p>
          <a:p>
            <a:r>
              <a:rPr lang="en-AU" sz="2200"/>
              <a:t>2. Chromosols – 317ha</a:t>
            </a:r>
          </a:p>
          <a:p>
            <a:r>
              <a:rPr lang="en-AU" sz="2200"/>
              <a:t>3. Tenosols – 23ha</a:t>
            </a:r>
          </a:p>
          <a:p>
            <a:endParaRPr lang="en-AU" sz="2200"/>
          </a:p>
          <a:p>
            <a:pPr marL="342900" indent="-342900">
              <a:buFont typeface="Arial" panose="020B0604020202020204" pitchFamily="34" charset="0"/>
              <a:buChar char="•"/>
            </a:pPr>
            <a:endParaRPr lang="en-AU" sz="2200"/>
          </a:p>
          <a:p>
            <a:pPr marL="342900" indent="-342900">
              <a:buFont typeface="Arial" panose="020B0604020202020204" pitchFamily="34" charset="0"/>
              <a:buChar char="•"/>
            </a:pPr>
            <a:endParaRPr lang="en-AU" sz="3600"/>
          </a:p>
          <a:p>
            <a:pPr marL="342900" indent="-342900">
              <a:buFont typeface="Arial" panose="020B0604020202020204" pitchFamily="34" charset="0"/>
              <a:buChar char="•"/>
            </a:pPr>
            <a:r>
              <a:rPr lang="en-AU" sz="2200"/>
              <a:t>Mitigation:</a:t>
            </a:r>
          </a:p>
          <a:p>
            <a:pPr marL="542925" lvl="5" indent="-279400">
              <a:buFont typeface="Arial" panose="020B0604020202020204" pitchFamily="34" charset="0"/>
              <a:buChar char="•"/>
            </a:pPr>
            <a:r>
              <a:rPr lang="en-AU" sz="2200"/>
              <a:t>Permanent groundcover to reduce erosion</a:t>
            </a:r>
          </a:p>
          <a:p>
            <a:pPr marL="542925" lvl="5" indent="-279400">
              <a:buFont typeface="Arial" panose="020B0604020202020204" pitchFamily="34" charset="0"/>
              <a:buChar char="•"/>
            </a:pPr>
            <a:r>
              <a:rPr lang="en-AU" sz="2200"/>
              <a:t>Preparation of Soil and Erosion Management Plan during construction</a:t>
            </a:r>
          </a:p>
          <a:p>
            <a:pPr marL="542925" lvl="5" indent="-279400">
              <a:buFont typeface="Arial" panose="020B0604020202020204" pitchFamily="34" charset="0"/>
              <a:buChar char="•"/>
            </a:pPr>
            <a:r>
              <a:rPr lang="en-AU" sz="2200"/>
              <a:t>Preparation of Rehabilitation and Decommissioning Management Plan</a:t>
            </a:r>
          </a:p>
        </p:txBody>
      </p:sp>
    </p:spTree>
    <p:extLst>
      <p:ext uri="{BB962C8B-B14F-4D97-AF65-F5344CB8AC3E}">
        <p14:creationId xmlns:p14="http://schemas.microsoft.com/office/powerpoint/2010/main" val="251231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EDD1"/>
        </a:solidFill>
        <a:effectLst/>
      </p:bgPr>
    </p:bg>
    <p:spTree>
      <p:nvGrpSpPr>
        <p:cNvPr id="1" name="">
          <a:extLst>
            <a:ext uri="{FF2B5EF4-FFF2-40B4-BE49-F238E27FC236}">
              <a16:creationId xmlns:a16="http://schemas.microsoft.com/office/drawing/2014/main" id="{F602753E-4EC2-C2FD-DC4B-857009F3C9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C21AF8-24A6-39A5-3E69-E3BE5029A108}"/>
              </a:ext>
            </a:extLst>
          </p:cNvPr>
          <p:cNvSpPr>
            <a:spLocks noGrp="1"/>
          </p:cNvSpPr>
          <p:nvPr>
            <p:ph type="title"/>
          </p:nvPr>
        </p:nvSpPr>
        <p:spPr>
          <a:xfrm>
            <a:off x="8873132" y="792743"/>
            <a:ext cx="13361669" cy="1015663"/>
          </a:xfrm>
        </p:spPr>
        <p:txBody>
          <a:bodyPr/>
          <a:lstStyle/>
          <a:p>
            <a:r>
              <a:rPr lang="en-AU"/>
              <a:t>Soils and Agriculture</a:t>
            </a:r>
          </a:p>
        </p:txBody>
      </p:sp>
      <p:sp>
        <p:nvSpPr>
          <p:cNvPr id="3" name="Text Placeholder 2">
            <a:extLst>
              <a:ext uri="{FF2B5EF4-FFF2-40B4-BE49-F238E27FC236}">
                <a16:creationId xmlns:a16="http://schemas.microsoft.com/office/drawing/2014/main" id="{2CF18EB3-FC13-492F-898E-778F64847958}"/>
              </a:ext>
            </a:extLst>
          </p:cNvPr>
          <p:cNvSpPr>
            <a:spLocks noGrp="1"/>
          </p:cNvSpPr>
          <p:nvPr>
            <p:ph type="body" idx="1"/>
          </p:nvPr>
        </p:nvSpPr>
        <p:spPr>
          <a:xfrm>
            <a:off x="8477605" y="2299940"/>
            <a:ext cx="11269454" cy="9017853"/>
          </a:xfrm>
        </p:spPr>
        <p:txBody>
          <a:bodyPr numCol="1" spcCol="0"/>
          <a:lstStyle/>
          <a:p>
            <a:pPr>
              <a:lnSpc>
                <a:spcPct val="150000"/>
              </a:lnSpc>
            </a:pPr>
            <a:r>
              <a:rPr lang="en-AU" sz="2400" b="1">
                <a:latin typeface="Arial" panose="020B0604020202020204" pitchFamily="34" charset="0"/>
                <a:cs typeface="Arial" panose="020B0604020202020204" pitchFamily="34" charset="0"/>
              </a:rPr>
              <a:t>Soil Survey / Land and Soil Capability Verification</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Soil survey, identifying soil units, soil qualities and risks including erosion, acid sulfate soils (ASS) risk and salinity.</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Land and soil capability (LSC) verification.</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LSC verification included comparison of soils against a Hazard Criteria to determine the Class. Hazard criteria includes water erosion, wind erosion, structure, acidity, salinity, water-logging, soil depth and movement.</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Soil survey was undertaken at a 1:25,000 survey intensity (1 site for every 25 ha = 50 sites).</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Soil samples were collected at each of the assessment site’s soil horizons to a depth of 1 m, with a total of 128 samples collected. </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A representative number of samples collected (42 samples) were laboratory tested.</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Soil profiles were assessed were assessed in accordance with the </a:t>
            </a:r>
            <a:r>
              <a:rPr lang="en-AU" sz="2200" i="1">
                <a:latin typeface="Arial" panose="020B0604020202020204" pitchFamily="34" charset="0"/>
                <a:cs typeface="Arial" panose="020B0604020202020204" pitchFamily="34" charset="0"/>
              </a:rPr>
              <a:t>Australian Soil and Land Survey Field Handbook soil classification procedures.</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Field Assessment Parameters included horizon depth, field texture grade, field colour (Munsell colour chart), </a:t>
            </a:r>
            <a:r>
              <a:rPr lang="en-AU" sz="2200" err="1">
                <a:latin typeface="Arial" panose="020B0604020202020204" pitchFamily="34" charset="0"/>
                <a:cs typeface="Arial" panose="020B0604020202020204" pitchFamily="34" charset="0"/>
              </a:rPr>
              <a:t>pedality</a:t>
            </a:r>
            <a:r>
              <a:rPr lang="en-AU" sz="2200">
                <a:latin typeface="Arial" panose="020B0604020202020204" pitchFamily="34" charset="0"/>
                <a:cs typeface="Arial" panose="020B0604020202020204" pitchFamily="34" charset="0"/>
              </a:rPr>
              <a:t> structure, grade and consistence, soil fabric and stickiness, stones (abundance and size), mottles (amount, size and distinctiveness), segregations (abundance, nature, form and size), pan presence and form, permeability and drainage, field pH, field moisture, surface condition, landform pattern/element, current land use and previous disturbance, and vegetation.</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Laboratory analysis included pH, Electrical Conductivity and Chloride, Cation Exchange Capacity, Particle Size Analysis, and Emerson Aggregate Test.</a:t>
            </a:r>
          </a:p>
          <a:p>
            <a:pPr marL="571500" indent="-342900">
              <a:buFont typeface="Arial" panose="020B0604020202020204" pitchFamily="34" charset="0"/>
              <a:buChar char="•"/>
            </a:pPr>
            <a:endParaRPr lang="en-AU" sz="2200">
              <a:latin typeface="Arial" panose="020B0604020202020204" pitchFamily="34" charset="0"/>
              <a:cs typeface="Arial" panose="020B0604020202020204" pitchFamily="34" charset="0"/>
            </a:endParaRPr>
          </a:p>
          <a:p>
            <a:pPr marL="1485900" lvl="2" indent="-342900">
              <a:buFont typeface="Wingdings" panose="05000000000000000000" pitchFamily="2" charset="2"/>
              <a:buChar char="§"/>
            </a:pPr>
            <a:endParaRPr lang="en-AU" sz="2200">
              <a:latin typeface="Arial" panose="020B0604020202020204" pitchFamily="34" charset="0"/>
              <a:cs typeface="Arial" panose="020B0604020202020204" pitchFamily="34" charset="0"/>
            </a:endParaRPr>
          </a:p>
          <a:p>
            <a:pPr marL="971550" lvl="1" indent="-285750">
              <a:buFont typeface="Arial" panose="020B0604020202020204" pitchFamily="34" charset="0"/>
              <a:buChar char="•"/>
            </a:pPr>
            <a:endParaRPr lang="en-AU" sz="2200">
              <a:latin typeface="Arial" panose="020B0604020202020204" pitchFamily="34" charset="0"/>
              <a:cs typeface="Arial" panose="020B0604020202020204" pitchFamily="34" charset="0"/>
            </a:endParaRPr>
          </a:p>
          <a:p>
            <a:pPr marL="514350" indent="-285750">
              <a:buFont typeface="Arial" panose="020B0604020202020204" pitchFamily="34" charset="0"/>
              <a:buChar char="•"/>
            </a:pPr>
            <a:endParaRPr lang="en-AU" sz="2200">
              <a:latin typeface="Arial" panose="020B0604020202020204" pitchFamily="34" charset="0"/>
              <a:cs typeface="Arial" panose="020B0604020202020204" pitchFamily="34" charset="0"/>
            </a:endParaRPr>
          </a:p>
        </p:txBody>
      </p:sp>
      <p:pic>
        <p:nvPicPr>
          <p:cNvPr id="4" name="Google Shape;109;p6">
            <a:extLst>
              <a:ext uri="{FF2B5EF4-FFF2-40B4-BE49-F238E27FC236}">
                <a16:creationId xmlns:a16="http://schemas.microsoft.com/office/drawing/2014/main" id="{C064BE22-A826-F62C-EA06-72C474F67678}"/>
              </a:ext>
            </a:extLst>
          </p:cNvPr>
          <p:cNvPicPr preferRelativeResize="0"/>
          <p:nvPr/>
        </p:nvPicPr>
        <p:blipFill rotWithShape="1">
          <a:blip r:embed="rId2">
            <a:alphaModFix/>
          </a:blip>
          <a:srcRect/>
          <a:stretch/>
        </p:blipFill>
        <p:spPr>
          <a:xfrm>
            <a:off x="0" y="0"/>
            <a:ext cx="8477605" cy="11312732"/>
          </a:xfrm>
          <a:prstGeom prst="rect">
            <a:avLst/>
          </a:prstGeom>
          <a:noFill/>
          <a:ln>
            <a:noFill/>
          </a:ln>
        </p:spPr>
      </p:pic>
    </p:spTree>
    <p:extLst>
      <p:ext uri="{BB962C8B-B14F-4D97-AF65-F5344CB8AC3E}">
        <p14:creationId xmlns:p14="http://schemas.microsoft.com/office/powerpoint/2010/main" val="2172858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EDD1"/>
        </a:solidFill>
        <a:effectLst/>
      </p:bgPr>
    </p:bg>
    <p:spTree>
      <p:nvGrpSpPr>
        <p:cNvPr id="1" name="">
          <a:extLst>
            <a:ext uri="{FF2B5EF4-FFF2-40B4-BE49-F238E27FC236}">
              <a16:creationId xmlns:a16="http://schemas.microsoft.com/office/drawing/2014/main" id="{3FCF3D57-9460-39EC-3C2C-A3B2B767CB6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FF29617-D853-175B-E6AA-1F16FFE8788D}"/>
              </a:ext>
            </a:extLst>
          </p:cNvPr>
          <p:cNvPicPr>
            <a:picLocks noChangeAspect="1"/>
          </p:cNvPicPr>
          <p:nvPr/>
        </p:nvPicPr>
        <p:blipFill>
          <a:blip r:embed="rId2"/>
          <a:stretch>
            <a:fillRect/>
          </a:stretch>
        </p:blipFill>
        <p:spPr>
          <a:xfrm>
            <a:off x="2581775" y="436647"/>
            <a:ext cx="14940550" cy="10436056"/>
          </a:xfrm>
          <a:prstGeom prst="rect">
            <a:avLst/>
          </a:prstGeom>
        </p:spPr>
      </p:pic>
      <p:sp>
        <p:nvSpPr>
          <p:cNvPr id="7" name="TextBox 6">
            <a:extLst>
              <a:ext uri="{FF2B5EF4-FFF2-40B4-BE49-F238E27FC236}">
                <a16:creationId xmlns:a16="http://schemas.microsoft.com/office/drawing/2014/main" id="{9B7B139F-8629-B191-B82E-37FBA520B0CB}"/>
              </a:ext>
            </a:extLst>
          </p:cNvPr>
          <p:cNvSpPr txBox="1"/>
          <p:nvPr/>
        </p:nvSpPr>
        <p:spPr>
          <a:xfrm>
            <a:off x="13976616" y="160919"/>
            <a:ext cx="5846269" cy="2323713"/>
          </a:xfrm>
          <a:prstGeom prst="rect">
            <a:avLst/>
          </a:prstGeom>
          <a:solidFill>
            <a:schemeClr val="bg1"/>
          </a:solidFill>
          <a:ln w="12700">
            <a:solidFill>
              <a:srgbClr val="EABB2C"/>
            </a:solidFill>
          </a:ln>
        </p:spPr>
        <p:txBody>
          <a:bodyPr wrap="square">
            <a:spAutoFit/>
          </a:bodyPr>
          <a:lstStyle/>
          <a:p>
            <a:pPr>
              <a:buNone/>
            </a:pPr>
            <a:r>
              <a:rPr lang="en-AU" sz="2200" b="1" u="sng">
                <a:effectLst/>
                <a:latin typeface="+mn-lt"/>
                <a:ea typeface="Calibri" panose="020F0502020204030204" pitchFamily="34" charset="0"/>
                <a:cs typeface="Calibri" panose="020F0502020204030204" pitchFamily="34" charset="0"/>
              </a:rPr>
              <a:t>Land &amp; Soil Capability</a:t>
            </a:r>
          </a:p>
          <a:p>
            <a:pPr marL="342900" indent="-342900">
              <a:spcBef>
                <a:spcPts val="600"/>
              </a:spcBef>
              <a:spcAft>
                <a:spcPts val="600"/>
              </a:spcAft>
              <a:buFont typeface="Arial" panose="020B0604020202020204" pitchFamily="34" charset="0"/>
              <a:buChar char="•"/>
            </a:pPr>
            <a:r>
              <a:rPr lang="en-AU" sz="2200">
                <a:effectLst/>
                <a:latin typeface="+mn-lt"/>
                <a:ea typeface="Calibri" panose="020F0502020204030204" pitchFamily="34" charset="0"/>
                <a:cs typeface="Calibri" panose="020F0502020204030204" pitchFamily="34" charset="0"/>
              </a:rPr>
              <a:t>LSC 3 </a:t>
            </a:r>
            <a:r>
              <a:rPr lang="en-AU" sz="2200">
                <a:latin typeface="+mn-lt"/>
                <a:ea typeface="Calibri" panose="020F0502020204030204" pitchFamily="34" charset="0"/>
                <a:cs typeface="Calibri" panose="020F0502020204030204" pitchFamily="34" charset="0"/>
              </a:rPr>
              <a:t>Moderately High Capability – 715ha</a:t>
            </a:r>
          </a:p>
          <a:p>
            <a:pPr marL="342900" indent="-342900">
              <a:spcBef>
                <a:spcPts val="600"/>
              </a:spcBef>
              <a:spcAft>
                <a:spcPts val="600"/>
              </a:spcAft>
              <a:buFont typeface="Arial" panose="020B0604020202020204" pitchFamily="34" charset="0"/>
              <a:buChar char="•"/>
            </a:pPr>
            <a:r>
              <a:rPr lang="en-AU" sz="2200">
                <a:latin typeface="+mn-lt"/>
                <a:ea typeface="Calibri" panose="020F0502020204030204" pitchFamily="34" charset="0"/>
                <a:cs typeface="Calibri" panose="020F0502020204030204" pitchFamily="34" charset="0"/>
              </a:rPr>
              <a:t>LSC 4 Moderate Capability </a:t>
            </a:r>
            <a:r>
              <a:rPr lang="en-AU" sz="2200">
                <a:ea typeface="Calibri" panose="020F0502020204030204" pitchFamily="34" charset="0"/>
                <a:cs typeface="Calibri" panose="020F0502020204030204" pitchFamily="34" charset="0"/>
              </a:rPr>
              <a:t>–</a:t>
            </a:r>
            <a:r>
              <a:rPr lang="en-AU" sz="2200">
                <a:latin typeface="+mn-lt"/>
                <a:ea typeface="Calibri" panose="020F0502020204030204" pitchFamily="34" charset="0"/>
                <a:cs typeface="Calibri" panose="020F0502020204030204" pitchFamily="34" charset="0"/>
              </a:rPr>
              <a:t> 317ha</a:t>
            </a:r>
          </a:p>
          <a:p>
            <a:pPr marL="342900" indent="-342900">
              <a:spcBef>
                <a:spcPts val="600"/>
              </a:spcBef>
              <a:spcAft>
                <a:spcPts val="600"/>
              </a:spcAft>
              <a:buFont typeface="Arial" panose="020B0604020202020204" pitchFamily="34" charset="0"/>
              <a:buChar char="•"/>
            </a:pPr>
            <a:r>
              <a:rPr lang="en-AU" sz="2200">
                <a:latin typeface="+mn-lt"/>
                <a:ea typeface="Calibri" panose="020F0502020204030204" pitchFamily="34" charset="0"/>
                <a:cs typeface="Calibri" panose="020F0502020204030204" pitchFamily="34" charset="0"/>
              </a:rPr>
              <a:t>LSC 6 Low Capability </a:t>
            </a:r>
            <a:r>
              <a:rPr lang="en-AU" sz="2200">
                <a:ea typeface="Calibri" panose="020F0502020204030204" pitchFamily="34" charset="0"/>
                <a:cs typeface="Calibri" panose="020F0502020204030204" pitchFamily="34" charset="0"/>
              </a:rPr>
              <a:t>–</a:t>
            </a:r>
            <a:r>
              <a:rPr lang="en-AU" sz="2200">
                <a:latin typeface="+mn-lt"/>
                <a:ea typeface="Calibri" panose="020F0502020204030204" pitchFamily="34" charset="0"/>
                <a:cs typeface="Calibri" panose="020F0502020204030204" pitchFamily="34" charset="0"/>
              </a:rPr>
              <a:t> 62ha </a:t>
            </a:r>
          </a:p>
          <a:p>
            <a:pPr marL="342900" indent="-342900">
              <a:spcBef>
                <a:spcPts val="600"/>
              </a:spcBef>
              <a:spcAft>
                <a:spcPts val="600"/>
              </a:spcAft>
              <a:buFont typeface="Arial" panose="020B0604020202020204" pitchFamily="34" charset="0"/>
              <a:buChar char="•"/>
            </a:pPr>
            <a:r>
              <a:rPr lang="en-AU" sz="2200">
                <a:latin typeface="+mn-lt"/>
                <a:ea typeface="Calibri" panose="020F0502020204030204" pitchFamily="34" charset="0"/>
                <a:cs typeface="Calibri" panose="020F0502020204030204" pitchFamily="34" charset="0"/>
              </a:rPr>
              <a:t>LSC 7 Very Low Capability</a:t>
            </a:r>
            <a:r>
              <a:rPr lang="en-AU" sz="2200">
                <a:latin typeface="+mn-lt"/>
                <a:ea typeface="Calibri" panose="020F0502020204030204" pitchFamily="34" charset="0"/>
                <a:cs typeface="Times New Roman" panose="02020603050405020304" pitchFamily="18" charset="0"/>
              </a:rPr>
              <a:t> </a:t>
            </a:r>
            <a:r>
              <a:rPr lang="en-AU" sz="2200">
                <a:ea typeface="Calibri" panose="020F0502020204030204" pitchFamily="34" charset="0"/>
                <a:cs typeface="Calibri" panose="020F0502020204030204" pitchFamily="34" charset="0"/>
              </a:rPr>
              <a:t>–</a:t>
            </a:r>
            <a:r>
              <a:rPr lang="en-AU" sz="2200">
                <a:latin typeface="+mn-lt"/>
                <a:ea typeface="Calibri" panose="020F0502020204030204" pitchFamily="34" charset="0"/>
                <a:cs typeface="Times New Roman" panose="02020603050405020304" pitchFamily="18" charset="0"/>
              </a:rPr>
              <a:t> </a:t>
            </a:r>
            <a:r>
              <a:rPr lang="en-AU" sz="2200">
                <a:latin typeface="+mn-lt"/>
                <a:ea typeface="Calibri" panose="020F0502020204030204" pitchFamily="34" charset="0"/>
                <a:cs typeface="Calibri" panose="020F0502020204030204" pitchFamily="34" charset="0"/>
              </a:rPr>
              <a:t> 2ha</a:t>
            </a:r>
          </a:p>
        </p:txBody>
      </p:sp>
    </p:spTree>
    <p:extLst>
      <p:ext uri="{BB962C8B-B14F-4D97-AF65-F5344CB8AC3E}">
        <p14:creationId xmlns:p14="http://schemas.microsoft.com/office/powerpoint/2010/main" val="1601005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ED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6928C-787C-EC8B-BA95-2F8D038ACC4F}"/>
              </a:ext>
            </a:extLst>
          </p:cNvPr>
          <p:cNvSpPr>
            <a:spLocks noGrp="1"/>
          </p:cNvSpPr>
          <p:nvPr>
            <p:ph type="title"/>
          </p:nvPr>
        </p:nvSpPr>
        <p:spPr>
          <a:xfrm>
            <a:off x="1557932" y="1303107"/>
            <a:ext cx="13361669" cy="1015663"/>
          </a:xfrm>
        </p:spPr>
        <p:txBody>
          <a:bodyPr/>
          <a:lstStyle/>
          <a:p>
            <a:r>
              <a:rPr lang="en-AU"/>
              <a:t>Noise and Vibration</a:t>
            </a:r>
          </a:p>
        </p:txBody>
      </p:sp>
      <p:sp>
        <p:nvSpPr>
          <p:cNvPr id="3" name="Text Placeholder 2">
            <a:extLst>
              <a:ext uri="{FF2B5EF4-FFF2-40B4-BE49-F238E27FC236}">
                <a16:creationId xmlns:a16="http://schemas.microsoft.com/office/drawing/2014/main" id="{F82232E5-E55D-1B3C-9EE4-46DB3942163A}"/>
              </a:ext>
            </a:extLst>
          </p:cNvPr>
          <p:cNvSpPr>
            <a:spLocks noGrp="1"/>
          </p:cNvSpPr>
          <p:nvPr>
            <p:ph type="body" idx="1"/>
          </p:nvPr>
        </p:nvSpPr>
        <p:spPr>
          <a:xfrm>
            <a:off x="1005206" y="2346052"/>
            <a:ext cx="10634022" cy="9017853"/>
          </a:xfrm>
        </p:spPr>
        <p:txBody>
          <a:bodyPr/>
          <a:lstStyle/>
          <a:p>
            <a:pPr>
              <a:lnSpc>
                <a:spcPct val="150000"/>
              </a:lnSpc>
            </a:pPr>
            <a:r>
              <a:rPr lang="en-AU" sz="2200" b="1">
                <a:latin typeface="Arial" panose="020B0604020202020204" pitchFamily="34" charset="0"/>
                <a:cs typeface="Arial" panose="020B0604020202020204" pitchFamily="34" charset="0"/>
              </a:rPr>
              <a:t>Construction Noise: </a:t>
            </a:r>
          </a:p>
          <a:p>
            <a:pPr marL="514350" indent="-285750">
              <a:buFont typeface="Arial" panose="020B0604020202020204" pitchFamily="34" charset="0"/>
              <a:buChar char="•"/>
            </a:pPr>
            <a:r>
              <a:rPr lang="en-AU" sz="2200">
                <a:latin typeface="Arial" panose="020B0604020202020204" pitchFamily="34" charset="0"/>
                <a:cs typeface="Arial" panose="020B0604020202020204" pitchFamily="34" charset="0"/>
              </a:rPr>
              <a:t>Noise monitoring surveys were conducted at two locations in August 2024 (Kia Ora Lane near the New England Highway and Marsden Park Road). The data gathered assisted in establishing the background noise levels at the Project Site. </a:t>
            </a:r>
          </a:p>
          <a:p>
            <a:endParaRPr lang="en-AU" sz="220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AU" sz="2200">
                <a:latin typeface="Arial" panose="020B0604020202020204" pitchFamily="34" charset="0"/>
                <a:cs typeface="Arial" panose="020B0604020202020204" pitchFamily="34" charset="0"/>
              </a:rPr>
              <a:t>There are 111 sensitive receivers situated within 3km of the Project Site:</a:t>
            </a:r>
          </a:p>
          <a:p>
            <a:pPr marL="514350" indent="-285750">
              <a:buFont typeface="Arial" panose="020B0604020202020204" pitchFamily="34" charset="0"/>
              <a:buChar char="•"/>
            </a:pPr>
            <a:r>
              <a:rPr lang="en-AU" sz="2200">
                <a:latin typeface="Arial" panose="020B0604020202020204" pitchFamily="34" charset="0"/>
                <a:cs typeface="Arial" panose="020B0604020202020204" pitchFamily="34" charset="0"/>
              </a:rPr>
              <a:t>The noise impact levels during the construction phase:</a:t>
            </a:r>
          </a:p>
          <a:p>
            <a:pPr marL="971550" lvl="1" indent="-285750">
              <a:buFont typeface="Arial" panose="020B0604020202020204" pitchFamily="34" charset="0"/>
              <a:buChar char="•"/>
            </a:pPr>
            <a:r>
              <a:rPr lang="en-AU" sz="2200">
                <a:latin typeface="Arial" panose="020B0604020202020204" pitchFamily="34" charset="0"/>
                <a:cs typeface="Arial" panose="020B0604020202020204" pitchFamily="34" charset="0"/>
              </a:rPr>
              <a:t>63 receivers maximum noise level of less than 25dB</a:t>
            </a:r>
          </a:p>
          <a:p>
            <a:pPr marL="971550" lvl="1" indent="-285750">
              <a:buFont typeface="Arial" panose="020B0604020202020204" pitchFamily="34" charset="0"/>
              <a:buChar char="•"/>
            </a:pPr>
            <a:r>
              <a:rPr lang="en-AU" sz="2200">
                <a:latin typeface="Arial" panose="020B0604020202020204" pitchFamily="34" charset="0"/>
                <a:cs typeface="Arial" panose="020B0604020202020204" pitchFamily="34" charset="0"/>
              </a:rPr>
              <a:t>36 receivers maximum noise level between 25dB and 35dB</a:t>
            </a:r>
          </a:p>
          <a:p>
            <a:pPr marL="971550" lvl="1" indent="-285750">
              <a:buFont typeface="Arial" panose="020B0604020202020204" pitchFamily="34" charset="0"/>
              <a:buChar char="•"/>
            </a:pPr>
            <a:r>
              <a:rPr lang="en-AU" sz="2200">
                <a:latin typeface="Arial" panose="020B0604020202020204" pitchFamily="34" charset="0"/>
                <a:cs typeface="Arial" panose="020B0604020202020204" pitchFamily="34" charset="0"/>
              </a:rPr>
              <a:t>12 receivers maximum noise level between 35dB and 45dB</a:t>
            </a:r>
          </a:p>
          <a:p>
            <a:pPr marL="228600" indent="0"/>
            <a:endParaRPr lang="en-AU" sz="220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AU" sz="2200">
                <a:latin typeface="Arial" panose="020B0604020202020204" pitchFamily="34" charset="0"/>
                <a:cs typeface="Arial" panose="020B0604020202020204" pitchFamily="34" charset="0"/>
              </a:rPr>
              <a:t>Noise exceedances are predicted at 10 receptors surrounding the Project (prior to mitigation) during the construction phase. With mitigation measures implemented, construction noise will not exceed applicable thresholds at any receptor. A Noise Management Plan will be prepared post-approval.</a:t>
            </a:r>
          </a:p>
          <a:p>
            <a:pPr marL="228600" indent="0"/>
            <a:endParaRPr lang="en-AU" sz="2200">
              <a:latin typeface="Arial" panose="020B0604020202020204" pitchFamily="34" charset="0"/>
              <a:cs typeface="Arial" panose="020B0604020202020204" pitchFamily="34" charset="0"/>
            </a:endParaRPr>
          </a:p>
          <a:p>
            <a:pPr marL="228600" indent="0">
              <a:lnSpc>
                <a:spcPct val="150000"/>
              </a:lnSpc>
            </a:pPr>
            <a:r>
              <a:rPr lang="en-AU" sz="2200" b="1">
                <a:latin typeface="Arial" panose="020B0604020202020204" pitchFamily="34" charset="0"/>
                <a:cs typeface="Arial" panose="020B0604020202020204" pitchFamily="34" charset="0"/>
              </a:rPr>
              <a:t>Operational Noise: </a:t>
            </a:r>
          </a:p>
          <a:p>
            <a:pPr marL="514350" indent="-285750">
              <a:buFont typeface="Arial" panose="020B0604020202020204" pitchFamily="34" charset="0"/>
              <a:buChar char="•"/>
            </a:pPr>
            <a:r>
              <a:rPr lang="en-AU" sz="2200">
                <a:latin typeface="Arial" panose="020B0604020202020204" pitchFamily="34" charset="0"/>
                <a:cs typeface="Arial" panose="020B0604020202020204" pitchFamily="34" charset="0"/>
              </a:rPr>
              <a:t>There are no predicted noise exceedances at any receptors during the operational phase of the Project.</a:t>
            </a:r>
          </a:p>
          <a:p>
            <a:pPr marL="228600" indent="0"/>
            <a:endParaRPr lang="en-AU" sz="2200">
              <a:latin typeface="Arial" panose="020B0604020202020204" pitchFamily="34" charset="0"/>
              <a:cs typeface="Arial" panose="020B0604020202020204" pitchFamily="34" charset="0"/>
            </a:endParaRPr>
          </a:p>
          <a:p>
            <a:pPr marL="228600" indent="0"/>
            <a:r>
              <a:rPr lang="en-AU" sz="2200">
                <a:latin typeface="Arial" panose="020B0604020202020204" pitchFamily="34" charset="0"/>
                <a:cs typeface="Arial" panose="020B0604020202020204" pitchFamily="34" charset="0"/>
              </a:rPr>
              <a:t>The figure on the following slide shows where noise levels would drop below the required 35dB in green and is based on the location of the Substation and the BESS units.</a:t>
            </a:r>
          </a:p>
          <a:p>
            <a:pPr marL="228600" indent="0"/>
            <a:endParaRPr lang="en-AU"/>
          </a:p>
          <a:p>
            <a:pPr marL="514350" indent="-285750">
              <a:buFont typeface="Arial" panose="020B0604020202020204" pitchFamily="34" charset="0"/>
              <a:buChar char="•"/>
            </a:pPr>
            <a:endParaRPr lang="en-AU"/>
          </a:p>
        </p:txBody>
      </p:sp>
      <p:graphicFrame>
        <p:nvGraphicFramePr>
          <p:cNvPr id="4" name="Table 3">
            <a:extLst>
              <a:ext uri="{FF2B5EF4-FFF2-40B4-BE49-F238E27FC236}">
                <a16:creationId xmlns:a16="http://schemas.microsoft.com/office/drawing/2014/main" id="{E4E0D665-2F81-FC9D-9C6D-34208176C255}"/>
              </a:ext>
            </a:extLst>
          </p:cNvPr>
          <p:cNvGraphicFramePr>
            <a:graphicFrameLocks noGrp="1"/>
          </p:cNvGraphicFramePr>
          <p:nvPr>
            <p:extLst>
              <p:ext uri="{D42A27DB-BD31-4B8C-83A1-F6EECF244321}">
                <p14:modId xmlns:p14="http://schemas.microsoft.com/office/powerpoint/2010/main" val="3831802874"/>
              </p:ext>
            </p:extLst>
          </p:nvPr>
        </p:nvGraphicFramePr>
        <p:xfrm>
          <a:off x="11949481" y="7294107"/>
          <a:ext cx="7335680" cy="2712136"/>
        </p:xfrm>
        <a:graphic>
          <a:graphicData uri="http://schemas.openxmlformats.org/drawingml/2006/table">
            <a:tbl>
              <a:tblPr firstRow="1" firstCol="1" bandRow="1">
                <a:tableStyleId>{93296810-A885-4BE3-A3E7-6D5BEEA58F35}</a:tableStyleId>
              </a:tblPr>
              <a:tblGrid>
                <a:gridCol w="1467136">
                  <a:extLst>
                    <a:ext uri="{9D8B030D-6E8A-4147-A177-3AD203B41FA5}">
                      <a16:colId xmlns:a16="http://schemas.microsoft.com/office/drawing/2014/main" val="812361696"/>
                    </a:ext>
                  </a:extLst>
                </a:gridCol>
                <a:gridCol w="1467136">
                  <a:extLst>
                    <a:ext uri="{9D8B030D-6E8A-4147-A177-3AD203B41FA5}">
                      <a16:colId xmlns:a16="http://schemas.microsoft.com/office/drawing/2014/main" val="2398871378"/>
                    </a:ext>
                  </a:extLst>
                </a:gridCol>
                <a:gridCol w="1467136">
                  <a:extLst>
                    <a:ext uri="{9D8B030D-6E8A-4147-A177-3AD203B41FA5}">
                      <a16:colId xmlns:a16="http://schemas.microsoft.com/office/drawing/2014/main" val="1663262707"/>
                    </a:ext>
                  </a:extLst>
                </a:gridCol>
                <a:gridCol w="1467136">
                  <a:extLst>
                    <a:ext uri="{9D8B030D-6E8A-4147-A177-3AD203B41FA5}">
                      <a16:colId xmlns:a16="http://schemas.microsoft.com/office/drawing/2014/main" val="2017767551"/>
                    </a:ext>
                  </a:extLst>
                </a:gridCol>
                <a:gridCol w="1467136">
                  <a:extLst>
                    <a:ext uri="{9D8B030D-6E8A-4147-A177-3AD203B41FA5}">
                      <a16:colId xmlns:a16="http://schemas.microsoft.com/office/drawing/2014/main" val="2036952131"/>
                    </a:ext>
                  </a:extLst>
                </a:gridCol>
              </a:tblGrid>
              <a:tr h="344824">
                <a:tc gridSpan="5">
                  <a:txBody>
                    <a:bodyPr/>
                    <a:lstStyle/>
                    <a:p>
                      <a:pPr algn="just">
                        <a:buNone/>
                      </a:pPr>
                      <a:r>
                        <a:rPr lang="en-AU" sz="1800">
                          <a:solidFill>
                            <a:schemeClr val="tx1"/>
                          </a:solidFill>
                          <a:effectLst/>
                        </a:rPr>
                        <a:t>Project Noise Trigger Levels</a:t>
                      </a:r>
                      <a:endParaRPr lang="en-AU" sz="18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ABB2C"/>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171503073"/>
                  </a:ext>
                </a:extLst>
              </a:tr>
              <a:tr h="536392">
                <a:tc>
                  <a:txBody>
                    <a:bodyPr/>
                    <a:lstStyle/>
                    <a:p>
                      <a:pPr algn="ctr">
                        <a:buNone/>
                      </a:pPr>
                      <a:r>
                        <a:rPr lang="en-AU" sz="1400">
                          <a:solidFill>
                            <a:schemeClr val="tx1"/>
                          </a:solidFill>
                          <a:effectLst/>
                        </a:rPr>
                        <a:t>Catchment</a:t>
                      </a:r>
                      <a:endParaRPr lang="en-AU"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ABB2C"/>
                    </a:solidFill>
                  </a:tcPr>
                </a:tc>
                <a:tc>
                  <a:txBody>
                    <a:bodyPr/>
                    <a:lstStyle/>
                    <a:p>
                      <a:pPr algn="ctr">
                        <a:buNone/>
                      </a:pPr>
                      <a:r>
                        <a:rPr lang="en-AU" sz="1400" b="1">
                          <a:effectLst/>
                        </a:rPr>
                        <a:t>Assessment Period</a:t>
                      </a:r>
                      <a:r>
                        <a:rPr lang="en-AU" sz="1400" b="1" baseline="30000">
                          <a:effectLst/>
                        </a:rPr>
                        <a:t>1</a:t>
                      </a:r>
                      <a:endParaRPr lang="en-AU"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tc>
                  <a:txBody>
                    <a:bodyPr/>
                    <a:lstStyle/>
                    <a:p>
                      <a:pPr algn="ctr">
                        <a:buNone/>
                      </a:pPr>
                      <a:r>
                        <a:rPr lang="en-AU" sz="1400" b="1">
                          <a:effectLst/>
                        </a:rPr>
                        <a:t>PINL</a:t>
                      </a:r>
                    </a:p>
                    <a:p>
                      <a:pPr algn="ctr">
                        <a:buNone/>
                      </a:pPr>
                      <a:r>
                        <a:rPr lang="en-AU" sz="1400" b="1">
                          <a:effectLst/>
                        </a:rPr>
                        <a:t>dB </a:t>
                      </a:r>
                      <a:r>
                        <a:rPr lang="en-AU" sz="1400" b="1" err="1">
                          <a:effectLst/>
                        </a:rPr>
                        <a:t>LAeq</a:t>
                      </a:r>
                      <a:r>
                        <a:rPr lang="en-AU" sz="1400" b="1">
                          <a:effectLst/>
                        </a:rPr>
                        <a:t>(15min)</a:t>
                      </a:r>
                      <a:endParaRPr lang="en-AU"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tc>
                  <a:txBody>
                    <a:bodyPr/>
                    <a:lstStyle/>
                    <a:p>
                      <a:pPr algn="ctr">
                        <a:buNone/>
                      </a:pPr>
                      <a:r>
                        <a:rPr lang="en-AU" sz="1400" b="1">
                          <a:effectLst/>
                        </a:rPr>
                        <a:t>PANL</a:t>
                      </a:r>
                      <a:br>
                        <a:rPr lang="en-AU" sz="1400" b="1">
                          <a:effectLst/>
                        </a:rPr>
                      </a:br>
                      <a:r>
                        <a:rPr lang="en-AU" sz="1400" b="1">
                          <a:effectLst/>
                        </a:rPr>
                        <a:t>dB </a:t>
                      </a:r>
                      <a:r>
                        <a:rPr lang="en-AU" sz="1400" b="1" err="1">
                          <a:effectLst/>
                        </a:rPr>
                        <a:t>LAeq</a:t>
                      </a:r>
                      <a:r>
                        <a:rPr lang="en-AU" sz="1400" b="1">
                          <a:effectLst/>
                        </a:rPr>
                        <a:t>(15min)</a:t>
                      </a:r>
                      <a:endParaRPr lang="en-AU"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tc>
                  <a:txBody>
                    <a:bodyPr/>
                    <a:lstStyle/>
                    <a:p>
                      <a:pPr algn="ctr">
                        <a:buNone/>
                      </a:pPr>
                      <a:r>
                        <a:rPr lang="en-AU" sz="1400" b="1">
                          <a:effectLst/>
                        </a:rPr>
                        <a:t>PNTL </a:t>
                      </a:r>
                      <a:br>
                        <a:rPr lang="en-AU" sz="1400" b="1">
                          <a:effectLst/>
                        </a:rPr>
                      </a:br>
                      <a:r>
                        <a:rPr lang="en-AU" sz="1400" b="1">
                          <a:effectLst/>
                        </a:rPr>
                        <a:t>dB </a:t>
                      </a:r>
                      <a:r>
                        <a:rPr lang="en-AU" sz="1400" b="1" err="1">
                          <a:effectLst/>
                        </a:rPr>
                        <a:t>LAeq</a:t>
                      </a:r>
                      <a:r>
                        <a:rPr lang="en-AU" sz="1400" b="1">
                          <a:effectLst/>
                        </a:rPr>
                        <a:t>(15min)</a:t>
                      </a:r>
                      <a:endParaRPr lang="en-AU"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extLst>
                  <a:ext uri="{0D108BD9-81ED-4DB2-BD59-A6C34878D82A}">
                    <a16:rowId xmlns:a16="http://schemas.microsoft.com/office/drawing/2014/main" val="317889887"/>
                  </a:ext>
                </a:extLst>
              </a:tr>
              <a:tr h="362384">
                <a:tc rowSpan="3">
                  <a:txBody>
                    <a:bodyPr/>
                    <a:lstStyle/>
                    <a:p>
                      <a:pPr algn="ctr">
                        <a:buNone/>
                      </a:pPr>
                      <a:r>
                        <a:rPr lang="en-AU" sz="1400">
                          <a:solidFill>
                            <a:schemeClr val="tx1"/>
                          </a:solidFill>
                          <a:effectLst/>
                        </a:rPr>
                        <a:t>Residential Receivers (Rural)</a:t>
                      </a:r>
                      <a:endParaRPr lang="en-AU"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ABB2C"/>
                    </a:solidFill>
                  </a:tcPr>
                </a:tc>
                <a:tc>
                  <a:txBody>
                    <a:bodyPr/>
                    <a:lstStyle/>
                    <a:p>
                      <a:pPr algn="ctr">
                        <a:buNone/>
                      </a:pPr>
                      <a:r>
                        <a:rPr lang="en-AU" sz="1400">
                          <a:effectLst/>
                        </a:rPr>
                        <a:t>Day</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tc>
                  <a:txBody>
                    <a:bodyPr/>
                    <a:lstStyle/>
                    <a:p>
                      <a:pPr algn="ctr">
                        <a:buNone/>
                      </a:pPr>
                      <a:r>
                        <a:rPr lang="en-AU" sz="1400">
                          <a:effectLst/>
                        </a:rPr>
                        <a:t>40</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tc>
                  <a:txBody>
                    <a:bodyPr/>
                    <a:lstStyle/>
                    <a:p>
                      <a:pPr algn="ctr">
                        <a:buNone/>
                      </a:pPr>
                      <a:r>
                        <a:rPr lang="en-AU" sz="1400">
                          <a:effectLst/>
                        </a:rPr>
                        <a:t>53</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tc>
                  <a:txBody>
                    <a:bodyPr/>
                    <a:lstStyle/>
                    <a:p>
                      <a:pPr algn="ctr">
                        <a:buNone/>
                      </a:pPr>
                      <a:r>
                        <a:rPr lang="en-AU" sz="1400">
                          <a:effectLst/>
                        </a:rPr>
                        <a:t>40</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extLst>
                  <a:ext uri="{0D108BD9-81ED-4DB2-BD59-A6C34878D82A}">
                    <a16:rowId xmlns:a16="http://schemas.microsoft.com/office/drawing/2014/main" val="4148200090"/>
                  </a:ext>
                </a:extLst>
              </a:tr>
              <a:tr h="362384">
                <a:tc vMerge="1">
                  <a:txBody>
                    <a:bodyPr/>
                    <a:lstStyle/>
                    <a:p>
                      <a:endParaRPr lang="en-AU"/>
                    </a:p>
                  </a:txBody>
                  <a:tcPr/>
                </a:tc>
                <a:tc>
                  <a:txBody>
                    <a:bodyPr/>
                    <a:lstStyle/>
                    <a:p>
                      <a:pPr algn="ctr">
                        <a:buNone/>
                      </a:pPr>
                      <a:r>
                        <a:rPr lang="en-AU" sz="1400">
                          <a:effectLst/>
                        </a:rPr>
                        <a:t>Evening</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tc>
                  <a:txBody>
                    <a:bodyPr/>
                    <a:lstStyle/>
                    <a:p>
                      <a:pPr algn="ctr">
                        <a:buNone/>
                      </a:pPr>
                      <a:r>
                        <a:rPr lang="en-AU" sz="1400">
                          <a:effectLst/>
                        </a:rPr>
                        <a:t>35</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tc>
                  <a:txBody>
                    <a:bodyPr/>
                    <a:lstStyle/>
                    <a:p>
                      <a:pPr algn="ctr">
                        <a:buNone/>
                      </a:pPr>
                      <a:r>
                        <a:rPr lang="en-AU" sz="1400">
                          <a:effectLst/>
                        </a:rPr>
                        <a:t>48</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tc>
                  <a:txBody>
                    <a:bodyPr/>
                    <a:lstStyle/>
                    <a:p>
                      <a:pPr algn="ctr">
                        <a:buNone/>
                      </a:pPr>
                      <a:r>
                        <a:rPr lang="en-AU" sz="1400">
                          <a:effectLst/>
                        </a:rPr>
                        <a:t>35</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extLst>
                  <a:ext uri="{0D108BD9-81ED-4DB2-BD59-A6C34878D82A}">
                    <a16:rowId xmlns:a16="http://schemas.microsoft.com/office/drawing/2014/main" val="2839363375"/>
                  </a:ext>
                </a:extLst>
              </a:tr>
              <a:tr h="362384">
                <a:tc vMerge="1">
                  <a:txBody>
                    <a:bodyPr/>
                    <a:lstStyle/>
                    <a:p>
                      <a:endParaRPr lang="en-AU"/>
                    </a:p>
                  </a:txBody>
                  <a:tcPr/>
                </a:tc>
                <a:tc>
                  <a:txBody>
                    <a:bodyPr/>
                    <a:lstStyle/>
                    <a:p>
                      <a:pPr algn="ctr">
                        <a:buNone/>
                      </a:pPr>
                      <a:r>
                        <a:rPr lang="en-AU" sz="1400">
                          <a:effectLst/>
                        </a:rPr>
                        <a:t>Night</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tc>
                  <a:txBody>
                    <a:bodyPr/>
                    <a:lstStyle/>
                    <a:p>
                      <a:pPr algn="ctr">
                        <a:buNone/>
                      </a:pPr>
                      <a:r>
                        <a:rPr lang="en-AU" sz="1400">
                          <a:effectLst/>
                        </a:rPr>
                        <a:t>35</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tc>
                  <a:txBody>
                    <a:bodyPr/>
                    <a:lstStyle/>
                    <a:p>
                      <a:pPr algn="ctr">
                        <a:buNone/>
                      </a:pPr>
                      <a:r>
                        <a:rPr lang="en-AU" sz="1400">
                          <a:effectLst/>
                        </a:rPr>
                        <a:t>43</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tc>
                  <a:txBody>
                    <a:bodyPr/>
                    <a:lstStyle/>
                    <a:p>
                      <a:pPr algn="ctr">
                        <a:buNone/>
                      </a:pPr>
                      <a:r>
                        <a:rPr lang="en-AU" sz="1400">
                          <a:effectLst/>
                        </a:rPr>
                        <a:t>35</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extLst>
                  <a:ext uri="{0D108BD9-81ED-4DB2-BD59-A6C34878D82A}">
                    <a16:rowId xmlns:a16="http://schemas.microsoft.com/office/drawing/2014/main" val="3773470370"/>
                  </a:ext>
                </a:extLst>
              </a:tr>
              <a:tr h="536392">
                <a:tc>
                  <a:txBody>
                    <a:bodyPr/>
                    <a:lstStyle/>
                    <a:p>
                      <a:pPr algn="ctr">
                        <a:buNone/>
                      </a:pPr>
                      <a:r>
                        <a:rPr lang="en-AU" sz="1400">
                          <a:solidFill>
                            <a:schemeClr val="tx1"/>
                          </a:solidFill>
                          <a:effectLst/>
                        </a:rPr>
                        <a:t>Educational</a:t>
                      </a:r>
                      <a:endParaRPr lang="en-AU"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ABB2C"/>
                    </a:solidFill>
                  </a:tcPr>
                </a:tc>
                <a:tc>
                  <a:txBody>
                    <a:bodyPr/>
                    <a:lstStyle/>
                    <a:p>
                      <a:pPr algn="ctr">
                        <a:buNone/>
                      </a:pPr>
                      <a:r>
                        <a:rPr lang="en-AU" sz="1400">
                          <a:effectLst/>
                        </a:rPr>
                        <a:t>When in use</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tc>
                  <a:txBody>
                    <a:bodyPr/>
                    <a:lstStyle/>
                    <a:p>
                      <a:pPr algn="ctr">
                        <a:buNone/>
                      </a:pPr>
                      <a:r>
                        <a:rPr lang="en-AU" sz="1400">
                          <a:effectLst/>
                        </a:rPr>
                        <a:t>--</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tc>
                  <a:txBody>
                    <a:bodyPr/>
                    <a:lstStyle/>
                    <a:p>
                      <a:pPr algn="ctr">
                        <a:buNone/>
                      </a:pPr>
                      <a:r>
                        <a:rPr lang="en-AU" sz="1400">
                          <a:effectLst/>
                        </a:rPr>
                        <a:t>38 (internal 1 hr)</a:t>
                      </a:r>
                    </a:p>
                    <a:p>
                      <a:pPr algn="ctr">
                        <a:buNone/>
                      </a:pPr>
                      <a:r>
                        <a:rPr lang="en-AU" sz="1400">
                          <a:effectLst/>
                        </a:rPr>
                        <a:t>48 (external 1 hr)</a:t>
                      </a:r>
                      <a:r>
                        <a:rPr lang="en-AU" sz="1400" baseline="30000">
                          <a:effectLst/>
                        </a:rPr>
                        <a:t>4</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tc>
                  <a:txBody>
                    <a:bodyPr/>
                    <a:lstStyle/>
                    <a:p>
                      <a:pPr algn="ctr">
                        <a:buNone/>
                      </a:pPr>
                      <a:r>
                        <a:rPr lang="en-AU" sz="1400">
                          <a:effectLst/>
                        </a:rPr>
                        <a:t>38 (internal 1 hr)</a:t>
                      </a:r>
                    </a:p>
                    <a:p>
                      <a:pPr algn="ctr">
                        <a:buNone/>
                      </a:pPr>
                      <a:r>
                        <a:rPr lang="en-AU" sz="1400">
                          <a:effectLst/>
                        </a:rPr>
                        <a:t>48 (external 1 hr)</a:t>
                      </a:r>
                      <a:r>
                        <a:rPr lang="en-AU" sz="1400" baseline="30000">
                          <a:effectLst/>
                        </a:rPr>
                        <a:t>4</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extLst>
                  <a:ext uri="{0D108BD9-81ED-4DB2-BD59-A6C34878D82A}">
                    <a16:rowId xmlns:a16="http://schemas.microsoft.com/office/drawing/2014/main" val="1142493323"/>
                  </a:ext>
                </a:extLst>
              </a:tr>
            </a:tbl>
          </a:graphicData>
        </a:graphic>
      </p:graphicFrame>
      <p:graphicFrame>
        <p:nvGraphicFramePr>
          <p:cNvPr id="5" name="Table 4">
            <a:extLst>
              <a:ext uri="{FF2B5EF4-FFF2-40B4-BE49-F238E27FC236}">
                <a16:creationId xmlns:a16="http://schemas.microsoft.com/office/drawing/2014/main" id="{2748137E-C9BD-9F9B-B78A-861F73D06DD6}"/>
              </a:ext>
            </a:extLst>
          </p:cNvPr>
          <p:cNvGraphicFramePr>
            <a:graphicFrameLocks noGrp="1"/>
          </p:cNvGraphicFramePr>
          <p:nvPr>
            <p:extLst>
              <p:ext uri="{D42A27DB-BD31-4B8C-83A1-F6EECF244321}">
                <p14:modId xmlns:p14="http://schemas.microsoft.com/office/powerpoint/2010/main" val="2963212989"/>
              </p:ext>
            </p:extLst>
          </p:nvPr>
        </p:nvGraphicFramePr>
        <p:xfrm>
          <a:off x="11949481" y="2711480"/>
          <a:ext cx="7335680" cy="2607526"/>
        </p:xfrm>
        <a:graphic>
          <a:graphicData uri="http://schemas.openxmlformats.org/drawingml/2006/table">
            <a:tbl>
              <a:tblPr firstRow="1" firstCol="1" bandRow="1">
                <a:tableStyleId>{21E4AEA4-8DFA-4A89-87EB-49C32662AFE0}</a:tableStyleId>
              </a:tblPr>
              <a:tblGrid>
                <a:gridCol w="1833920">
                  <a:extLst>
                    <a:ext uri="{9D8B030D-6E8A-4147-A177-3AD203B41FA5}">
                      <a16:colId xmlns:a16="http://schemas.microsoft.com/office/drawing/2014/main" val="812361696"/>
                    </a:ext>
                  </a:extLst>
                </a:gridCol>
                <a:gridCol w="1833920">
                  <a:extLst>
                    <a:ext uri="{9D8B030D-6E8A-4147-A177-3AD203B41FA5}">
                      <a16:colId xmlns:a16="http://schemas.microsoft.com/office/drawing/2014/main" val="2398871378"/>
                    </a:ext>
                  </a:extLst>
                </a:gridCol>
                <a:gridCol w="1833920">
                  <a:extLst>
                    <a:ext uri="{9D8B030D-6E8A-4147-A177-3AD203B41FA5}">
                      <a16:colId xmlns:a16="http://schemas.microsoft.com/office/drawing/2014/main" val="1663262707"/>
                    </a:ext>
                  </a:extLst>
                </a:gridCol>
                <a:gridCol w="1833920">
                  <a:extLst>
                    <a:ext uri="{9D8B030D-6E8A-4147-A177-3AD203B41FA5}">
                      <a16:colId xmlns:a16="http://schemas.microsoft.com/office/drawing/2014/main" val="2017767551"/>
                    </a:ext>
                  </a:extLst>
                </a:gridCol>
              </a:tblGrid>
              <a:tr h="452810">
                <a:tc gridSpan="4">
                  <a:txBody>
                    <a:bodyPr/>
                    <a:lstStyle/>
                    <a:p>
                      <a:pPr algn="just">
                        <a:buNone/>
                      </a:pPr>
                      <a:r>
                        <a:rPr lang="en-AU" sz="1800">
                          <a:solidFill>
                            <a:schemeClr val="tx1"/>
                          </a:solidFill>
                          <a:effectLst/>
                          <a:latin typeface="Arial" panose="020B0604020202020204" pitchFamily="34" charset="0"/>
                          <a:cs typeface="Arial" panose="020B0604020202020204" pitchFamily="34" charset="0"/>
                        </a:rPr>
                        <a:t>Construction Noise Management Levels</a:t>
                      </a:r>
                      <a:endParaRPr lang="en-AU" sz="18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ABB2C"/>
                    </a:solidFill>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171503073"/>
                  </a:ext>
                </a:extLst>
              </a:tr>
              <a:tr h="405014">
                <a:tc>
                  <a:txBody>
                    <a:bodyPr/>
                    <a:lstStyle/>
                    <a:p>
                      <a:pPr algn="ctr">
                        <a:lnSpc>
                          <a:spcPct val="115000"/>
                        </a:lnSpc>
                        <a:buNone/>
                      </a:pPr>
                      <a:r>
                        <a:rPr lang="en-AU" sz="1400">
                          <a:solidFill>
                            <a:schemeClr val="tx1"/>
                          </a:solidFill>
                          <a:effectLst/>
                          <a:latin typeface="Arial" panose="020B0604020202020204" pitchFamily="34" charset="0"/>
                          <a:ea typeface="Calibri" panose="020F0502020204030204" pitchFamily="34" charset="0"/>
                          <a:cs typeface="Arial" panose="020B0604020202020204" pitchFamily="34" charset="0"/>
                        </a:rPr>
                        <a:t>Receiver Type</a:t>
                      </a:r>
                    </a:p>
                  </a:txBody>
                  <a:tcPr marL="68580" marR="68580" marT="0" marB="0" anchor="ctr">
                    <a:solidFill>
                      <a:srgbClr val="EABB2C"/>
                    </a:solidFill>
                  </a:tcPr>
                </a:tc>
                <a:tc>
                  <a:txBody>
                    <a:bodyPr/>
                    <a:lstStyle/>
                    <a:p>
                      <a:pPr algn="ctr">
                        <a:lnSpc>
                          <a:spcPct val="115000"/>
                        </a:lnSpc>
                        <a:buNone/>
                      </a:pPr>
                      <a:r>
                        <a:rPr lang="en-AU" sz="1400" b="1">
                          <a:solidFill>
                            <a:schemeClr val="tx1"/>
                          </a:solidFill>
                          <a:effectLst/>
                          <a:latin typeface="Arial" panose="020B0604020202020204" pitchFamily="34" charset="0"/>
                          <a:ea typeface="Calibri" panose="020F0502020204030204" pitchFamily="34" charset="0"/>
                          <a:cs typeface="Arial" panose="020B0604020202020204" pitchFamily="34" charset="0"/>
                        </a:rPr>
                        <a:t>Assessment Period</a:t>
                      </a:r>
                    </a:p>
                  </a:txBody>
                  <a:tcPr marL="68580" marR="68580" marT="0" marB="0" anchor="ctr">
                    <a:solidFill>
                      <a:srgbClr val="F9EDD1"/>
                    </a:solidFill>
                  </a:tcPr>
                </a:tc>
                <a:tc>
                  <a:txBody>
                    <a:bodyPr/>
                    <a:lstStyle/>
                    <a:p>
                      <a:pPr algn="ctr">
                        <a:lnSpc>
                          <a:spcPct val="115000"/>
                        </a:lnSpc>
                        <a:buNone/>
                      </a:pPr>
                      <a:r>
                        <a:rPr lang="en-AU" sz="1400" b="1">
                          <a:solidFill>
                            <a:schemeClr val="tx1"/>
                          </a:solidFill>
                          <a:effectLst/>
                          <a:latin typeface="Arial" panose="020B0604020202020204" pitchFamily="34" charset="0"/>
                          <a:ea typeface="Calibri" panose="020F0502020204030204" pitchFamily="34" charset="0"/>
                          <a:cs typeface="Arial" panose="020B0604020202020204" pitchFamily="34" charset="0"/>
                        </a:rPr>
                        <a:t>Adopted RBL dB LA90</a:t>
                      </a:r>
                    </a:p>
                  </a:txBody>
                  <a:tcPr marL="68580" marR="68580" marT="0" marB="0" anchor="ctr">
                    <a:solidFill>
                      <a:srgbClr val="F9EDD1"/>
                    </a:solidFill>
                  </a:tcPr>
                </a:tc>
                <a:tc>
                  <a:txBody>
                    <a:bodyPr/>
                    <a:lstStyle/>
                    <a:p>
                      <a:pPr algn="ctr">
                        <a:lnSpc>
                          <a:spcPct val="115000"/>
                        </a:lnSpc>
                        <a:buNone/>
                      </a:pPr>
                      <a:r>
                        <a:rPr lang="en-AU" sz="1400" b="1">
                          <a:solidFill>
                            <a:schemeClr val="tx1"/>
                          </a:solidFill>
                          <a:effectLst/>
                          <a:latin typeface="Arial" panose="020B0604020202020204" pitchFamily="34" charset="0"/>
                          <a:ea typeface="Calibri" panose="020F0502020204030204" pitchFamily="34" charset="0"/>
                          <a:cs typeface="Arial" panose="020B0604020202020204" pitchFamily="34" charset="0"/>
                        </a:rPr>
                        <a:t>NML dB </a:t>
                      </a:r>
                      <a:r>
                        <a:rPr lang="en-AU" sz="1400" b="1" err="1">
                          <a:solidFill>
                            <a:schemeClr val="tx1"/>
                          </a:solidFill>
                          <a:effectLst/>
                          <a:latin typeface="Arial" panose="020B0604020202020204" pitchFamily="34" charset="0"/>
                          <a:ea typeface="Calibri" panose="020F0502020204030204" pitchFamily="34" charset="0"/>
                          <a:cs typeface="Arial" panose="020B0604020202020204" pitchFamily="34" charset="0"/>
                        </a:rPr>
                        <a:t>LAeq</a:t>
                      </a:r>
                      <a:r>
                        <a:rPr lang="en-AU" sz="1400" b="1">
                          <a:solidFill>
                            <a:schemeClr val="tx1"/>
                          </a:solidFill>
                          <a:effectLst/>
                          <a:latin typeface="Arial" panose="020B0604020202020204" pitchFamily="34" charset="0"/>
                          <a:ea typeface="Calibri" panose="020F0502020204030204" pitchFamily="34" charset="0"/>
                          <a:cs typeface="Arial" panose="020B0604020202020204" pitchFamily="34" charset="0"/>
                        </a:rPr>
                        <a:t>(15min)</a:t>
                      </a:r>
                    </a:p>
                  </a:txBody>
                  <a:tcPr marL="68580" marR="68580" marT="0" marB="0" anchor="ctr">
                    <a:solidFill>
                      <a:srgbClr val="F9EDD1"/>
                    </a:solidFill>
                  </a:tcPr>
                </a:tc>
                <a:extLst>
                  <a:ext uri="{0D108BD9-81ED-4DB2-BD59-A6C34878D82A}">
                    <a16:rowId xmlns:a16="http://schemas.microsoft.com/office/drawing/2014/main" val="1366645960"/>
                  </a:ext>
                </a:extLst>
              </a:tr>
              <a:tr h="405014">
                <a:tc>
                  <a:txBody>
                    <a:bodyPr/>
                    <a:lstStyle/>
                    <a:p>
                      <a:pPr algn="ctr">
                        <a:lnSpc>
                          <a:spcPct val="115000"/>
                        </a:lnSpc>
                        <a:buNone/>
                      </a:pPr>
                      <a:r>
                        <a:rPr lang="en-AU" sz="1400">
                          <a:solidFill>
                            <a:schemeClr val="tx1"/>
                          </a:solidFill>
                          <a:effectLst/>
                          <a:latin typeface="Arial" panose="020B0604020202020204" pitchFamily="34" charset="0"/>
                          <a:ea typeface="Calibri" panose="020F0502020204030204" pitchFamily="34" charset="0"/>
                          <a:cs typeface="Arial" panose="020B0604020202020204" pitchFamily="34" charset="0"/>
                        </a:rPr>
                        <a:t>Rural Residential</a:t>
                      </a:r>
                    </a:p>
                  </a:txBody>
                  <a:tcPr marL="68580" marR="68580" marT="0" marB="0" anchor="ctr">
                    <a:solidFill>
                      <a:srgbClr val="EABB2C"/>
                    </a:solidFill>
                  </a:tcPr>
                </a:tc>
                <a:tc>
                  <a:txBody>
                    <a:bodyPr/>
                    <a:lstStyle/>
                    <a:p>
                      <a:pPr algn="ctr">
                        <a:lnSpc>
                          <a:spcPct val="115000"/>
                        </a:lnSpc>
                        <a:buNone/>
                      </a:pPr>
                      <a:r>
                        <a:rPr lang="en-AU" sz="1400">
                          <a:effectLst/>
                          <a:latin typeface="Arial" panose="020B0604020202020204" pitchFamily="34" charset="0"/>
                          <a:ea typeface="Calibri" panose="020F0502020204030204" pitchFamily="34" charset="0"/>
                          <a:cs typeface="Arial" panose="020B0604020202020204" pitchFamily="34" charset="0"/>
                        </a:rPr>
                        <a:t>Standard Hours</a:t>
                      </a:r>
                    </a:p>
                  </a:txBody>
                  <a:tcPr marL="68580" marR="68580" marT="0" marB="0" anchor="ctr">
                    <a:solidFill>
                      <a:srgbClr val="F9EDD1"/>
                    </a:solidFill>
                  </a:tcPr>
                </a:tc>
                <a:tc>
                  <a:txBody>
                    <a:bodyPr/>
                    <a:lstStyle/>
                    <a:p>
                      <a:pPr algn="ctr">
                        <a:lnSpc>
                          <a:spcPct val="115000"/>
                        </a:lnSpc>
                        <a:buNone/>
                      </a:pPr>
                      <a:r>
                        <a:rPr lang="en-AU" sz="1400">
                          <a:effectLst/>
                          <a:latin typeface="Arial" panose="020B0604020202020204" pitchFamily="34" charset="0"/>
                          <a:ea typeface="Calibri" panose="020F0502020204030204" pitchFamily="34" charset="0"/>
                          <a:cs typeface="Arial" panose="020B0604020202020204" pitchFamily="34" charset="0"/>
                        </a:rPr>
                        <a:t>35</a:t>
                      </a:r>
                    </a:p>
                  </a:txBody>
                  <a:tcPr marL="68580" marR="68580" marT="0" marB="0" anchor="ctr">
                    <a:solidFill>
                      <a:srgbClr val="F9EDD1"/>
                    </a:solidFill>
                  </a:tcPr>
                </a:tc>
                <a:tc>
                  <a:txBody>
                    <a:bodyPr/>
                    <a:lstStyle/>
                    <a:p>
                      <a:pPr algn="ctr">
                        <a:lnSpc>
                          <a:spcPct val="115000"/>
                        </a:lnSpc>
                        <a:buNone/>
                      </a:pPr>
                      <a:r>
                        <a:rPr lang="en-AU" sz="1400">
                          <a:effectLst/>
                          <a:latin typeface="Arial" panose="020B0604020202020204" pitchFamily="34" charset="0"/>
                          <a:ea typeface="Calibri" panose="020F0502020204030204" pitchFamily="34" charset="0"/>
                          <a:cs typeface="Arial" panose="020B0604020202020204" pitchFamily="34" charset="0"/>
                        </a:rPr>
                        <a:t>45 (RBL+10dBA)</a:t>
                      </a:r>
                    </a:p>
                  </a:txBody>
                  <a:tcPr marL="68580" marR="68580" marT="0" marB="0" anchor="ctr">
                    <a:solidFill>
                      <a:srgbClr val="F9EDD1"/>
                    </a:solidFill>
                  </a:tcPr>
                </a:tc>
                <a:extLst>
                  <a:ext uri="{0D108BD9-81ED-4DB2-BD59-A6C34878D82A}">
                    <a16:rowId xmlns:a16="http://schemas.microsoft.com/office/drawing/2014/main" val="317889887"/>
                  </a:ext>
                </a:extLst>
              </a:tr>
              <a:tr h="405014">
                <a:tc>
                  <a:txBody>
                    <a:bodyPr/>
                    <a:lstStyle/>
                    <a:p>
                      <a:pPr algn="ctr">
                        <a:lnSpc>
                          <a:spcPct val="115000"/>
                        </a:lnSpc>
                        <a:buNone/>
                      </a:pPr>
                      <a:r>
                        <a:rPr lang="en-AU" sz="1400">
                          <a:solidFill>
                            <a:schemeClr val="tx1"/>
                          </a:solidFill>
                          <a:effectLst/>
                          <a:latin typeface="Arial" panose="020B0604020202020204" pitchFamily="34" charset="0"/>
                          <a:ea typeface="Calibri" panose="020F0502020204030204" pitchFamily="34" charset="0"/>
                          <a:cs typeface="Arial" panose="020B0604020202020204" pitchFamily="34" charset="0"/>
                        </a:rPr>
                        <a:t>Highly Noise Affected</a:t>
                      </a:r>
                    </a:p>
                  </a:txBody>
                  <a:tcPr marL="68580" marR="68580" marT="0" marB="0" anchor="ctr">
                    <a:solidFill>
                      <a:srgbClr val="EABB2C"/>
                    </a:solidFill>
                  </a:tcPr>
                </a:tc>
                <a:tc>
                  <a:txBody>
                    <a:bodyPr/>
                    <a:lstStyle/>
                    <a:p>
                      <a:pPr algn="ctr">
                        <a:lnSpc>
                          <a:spcPct val="115000"/>
                        </a:lnSpc>
                        <a:buNone/>
                      </a:pPr>
                      <a:r>
                        <a:rPr lang="en-AU" sz="1400">
                          <a:effectLst/>
                          <a:latin typeface="Arial" panose="020B0604020202020204" pitchFamily="34" charset="0"/>
                          <a:ea typeface="Calibri" panose="020F0502020204030204" pitchFamily="34" charset="0"/>
                          <a:cs typeface="Arial" panose="020B0604020202020204" pitchFamily="34" charset="0"/>
                        </a:rPr>
                        <a:t>Standard Hours</a:t>
                      </a:r>
                    </a:p>
                  </a:txBody>
                  <a:tcPr marL="68580" marR="68580" marT="0" marB="0" anchor="ctr">
                    <a:solidFill>
                      <a:srgbClr val="F9EDD1"/>
                    </a:solidFill>
                  </a:tcPr>
                </a:tc>
                <a:tc>
                  <a:txBody>
                    <a:bodyPr/>
                    <a:lstStyle/>
                    <a:p>
                      <a:pPr algn="ctr">
                        <a:lnSpc>
                          <a:spcPct val="115000"/>
                        </a:lnSpc>
                        <a:buNone/>
                      </a:pPr>
                      <a:r>
                        <a:rPr lang="en-AU" sz="1400">
                          <a:effectLst/>
                          <a:latin typeface="Arial" panose="020B0604020202020204" pitchFamily="34" charset="0"/>
                          <a:ea typeface="Calibri" panose="020F0502020204030204" pitchFamily="34" charset="0"/>
                          <a:cs typeface="Arial" panose="020B0604020202020204" pitchFamily="34" charset="0"/>
                        </a:rPr>
                        <a:t>n/a</a:t>
                      </a:r>
                    </a:p>
                  </a:txBody>
                  <a:tcPr marL="68580" marR="68580" marT="0" marB="0" anchor="ctr">
                    <a:solidFill>
                      <a:srgbClr val="F9EDD1"/>
                    </a:solidFill>
                  </a:tcPr>
                </a:tc>
                <a:tc>
                  <a:txBody>
                    <a:bodyPr/>
                    <a:lstStyle/>
                    <a:p>
                      <a:pPr algn="ctr">
                        <a:lnSpc>
                          <a:spcPct val="115000"/>
                        </a:lnSpc>
                        <a:buNone/>
                      </a:pPr>
                      <a:r>
                        <a:rPr lang="en-AU" sz="1400">
                          <a:effectLst/>
                          <a:latin typeface="Arial" panose="020B0604020202020204" pitchFamily="34" charset="0"/>
                          <a:ea typeface="Calibri" panose="020F0502020204030204" pitchFamily="34" charset="0"/>
                          <a:cs typeface="Arial" panose="020B0604020202020204" pitchFamily="34" charset="0"/>
                        </a:rPr>
                        <a:t>75</a:t>
                      </a:r>
                    </a:p>
                  </a:txBody>
                  <a:tcPr marL="68580" marR="68580" marT="0" marB="0" anchor="ctr">
                    <a:solidFill>
                      <a:srgbClr val="F9EDD1"/>
                    </a:solidFill>
                  </a:tcPr>
                </a:tc>
                <a:extLst>
                  <a:ext uri="{0D108BD9-81ED-4DB2-BD59-A6C34878D82A}">
                    <a16:rowId xmlns:a16="http://schemas.microsoft.com/office/drawing/2014/main" val="4148200090"/>
                  </a:ext>
                </a:extLst>
              </a:tr>
              <a:tr h="810028">
                <a:tc>
                  <a:txBody>
                    <a:bodyPr/>
                    <a:lstStyle/>
                    <a:p>
                      <a:pPr algn="ctr">
                        <a:lnSpc>
                          <a:spcPct val="115000"/>
                        </a:lnSpc>
                        <a:buNone/>
                      </a:pPr>
                      <a:r>
                        <a:rPr lang="en-AU" sz="1400">
                          <a:solidFill>
                            <a:schemeClr val="tx1"/>
                          </a:solidFill>
                          <a:effectLst/>
                          <a:latin typeface="Arial" panose="020B0604020202020204" pitchFamily="34" charset="0"/>
                          <a:ea typeface="Calibri" panose="020F0502020204030204" pitchFamily="34" charset="0"/>
                          <a:cs typeface="Arial" panose="020B0604020202020204" pitchFamily="34" charset="0"/>
                        </a:rPr>
                        <a:t>Educational</a:t>
                      </a:r>
                    </a:p>
                  </a:txBody>
                  <a:tcPr marL="68580" marR="68580" marT="0" marB="0" anchor="ctr">
                    <a:solidFill>
                      <a:srgbClr val="EABB2C"/>
                    </a:solidFill>
                  </a:tcPr>
                </a:tc>
                <a:tc>
                  <a:txBody>
                    <a:bodyPr/>
                    <a:lstStyle/>
                    <a:p>
                      <a:pPr algn="ctr">
                        <a:lnSpc>
                          <a:spcPct val="115000"/>
                        </a:lnSpc>
                        <a:buNone/>
                      </a:pPr>
                      <a:r>
                        <a:rPr lang="en-AU" sz="1400">
                          <a:effectLst/>
                          <a:latin typeface="Arial" panose="020B0604020202020204" pitchFamily="34" charset="0"/>
                          <a:ea typeface="Calibri" panose="020F0502020204030204" pitchFamily="34" charset="0"/>
                          <a:cs typeface="Arial" panose="020B0604020202020204" pitchFamily="34" charset="0"/>
                        </a:rPr>
                        <a:t>When in use</a:t>
                      </a:r>
                    </a:p>
                  </a:txBody>
                  <a:tcPr marL="68580" marR="68580" marT="0" marB="0" anchor="ctr">
                    <a:solidFill>
                      <a:srgbClr val="F9EDD1"/>
                    </a:solidFill>
                  </a:tcPr>
                </a:tc>
                <a:tc>
                  <a:txBody>
                    <a:bodyPr/>
                    <a:lstStyle/>
                    <a:p>
                      <a:pPr algn="ctr">
                        <a:lnSpc>
                          <a:spcPct val="115000"/>
                        </a:lnSpc>
                        <a:buNone/>
                      </a:pPr>
                      <a:r>
                        <a:rPr lang="en-AU" sz="1400">
                          <a:effectLst/>
                          <a:latin typeface="Arial" panose="020B0604020202020204" pitchFamily="34" charset="0"/>
                          <a:ea typeface="Calibri" panose="020F0502020204030204" pitchFamily="34" charset="0"/>
                          <a:cs typeface="Arial" panose="020B0604020202020204" pitchFamily="34" charset="0"/>
                        </a:rPr>
                        <a:t>N/A</a:t>
                      </a:r>
                    </a:p>
                  </a:txBody>
                  <a:tcPr marL="68580" marR="68580" marT="0" marB="0" anchor="ctr">
                    <a:solidFill>
                      <a:srgbClr val="F9EDD1"/>
                    </a:solidFill>
                  </a:tcPr>
                </a:tc>
                <a:tc>
                  <a:txBody>
                    <a:bodyPr/>
                    <a:lstStyle/>
                    <a:p>
                      <a:pPr algn="ctr">
                        <a:lnSpc>
                          <a:spcPct val="115000"/>
                        </a:lnSpc>
                        <a:buNone/>
                      </a:pPr>
                      <a:r>
                        <a:rPr lang="en-AU" sz="1400">
                          <a:effectLst/>
                          <a:latin typeface="Arial" panose="020B0604020202020204" pitchFamily="34" charset="0"/>
                          <a:ea typeface="Calibri" panose="020F0502020204030204" pitchFamily="34" charset="0"/>
                          <a:cs typeface="Arial" panose="020B0604020202020204" pitchFamily="34" charset="0"/>
                        </a:rPr>
                        <a:t>45 (internal)</a:t>
                      </a:r>
                    </a:p>
                    <a:p>
                      <a:pPr algn="ctr">
                        <a:lnSpc>
                          <a:spcPct val="115000"/>
                        </a:lnSpc>
                        <a:buNone/>
                      </a:pPr>
                      <a:r>
                        <a:rPr lang="en-AU" sz="1400">
                          <a:effectLst/>
                          <a:latin typeface="Arial" panose="020B0604020202020204" pitchFamily="34" charset="0"/>
                          <a:ea typeface="Calibri" panose="020F0502020204030204" pitchFamily="34" charset="0"/>
                          <a:cs typeface="Arial" panose="020B0604020202020204" pitchFamily="34" charset="0"/>
                        </a:rPr>
                        <a:t>55 (external)</a:t>
                      </a:r>
                      <a:r>
                        <a:rPr lang="en-AU" sz="1400" baseline="30000">
                          <a:effectLst/>
                          <a:latin typeface="Arial" panose="020B0604020202020204" pitchFamily="34" charset="0"/>
                          <a:ea typeface="Calibri" panose="020F0502020204030204" pitchFamily="34" charset="0"/>
                          <a:cs typeface="Arial" panose="020B0604020202020204" pitchFamily="34" charset="0"/>
                        </a:rPr>
                        <a:t>2</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9EDD1"/>
                    </a:solidFill>
                  </a:tcPr>
                </a:tc>
                <a:extLst>
                  <a:ext uri="{0D108BD9-81ED-4DB2-BD59-A6C34878D82A}">
                    <a16:rowId xmlns:a16="http://schemas.microsoft.com/office/drawing/2014/main" val="2839363375"/>
                  </a:ext>
                </a:extLst>
              </a:tr>
            </a:tbl>
          </a:graphicData>
        </a:graphic>
      </p:graphicFrame>
    </p:spTree>
    <p:extLst>
      <p:ext uri="{BB962C8B-B14F-4D97-AF65-F5344CB8AC3E}">
        <p14:creationId xmlns:p14="http://schemas.microsoft.com/office/powerpoint/2010/main" val="1659156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EDD1"/>
        </a:solidFill>
        <a:effectLst/>
      </p:bgPr>
    </p:bg>
    <p:spTree>
      <p:nvGrpSpPr>
        <p:cNvPr id="1" name="">
          <a:extLst>
            <a:ext uri="{FF2B5EF4-FFF2-40B4-BE49-F238E27FC236}">
              <a16:creationId xmlns:a16="http://schemas.microsoft.com/office/drawing/2014/main" id="{B6B4B08E-3369-210F-A9EB-30E4737D13A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2B7EBB3-7478-321F-9999-FB3AE60CFCC4}"/>
              </a:ext>
            </a:extLst>
          </p:cNvPr>
          <p:cNvPicPr>
            <a:picLocks noChangeAspect="1"/>
          </p:cNvPicPr>
          <p:nvPr/>
        </p:nvPicPr>
        <p:blipFill>
          <a:blip r:embed="rId2"/>
          <a:stretch>
            <a:fillRect/>
          </a:stretch>
        </p:blipFill>
        <p:spPr>
          <a:xfrm>
            <a:off x="2486246" y="305170"/>
            <a:ext cx="15131608" cy="10699010"/>
          </a:xfrm>
          <a:prstGeom prst="rect">
            <a:avLst/>
          </a:prstGeom>
        </p:spPr>
      </p:pic>
    </p:spTree>
    <p:extLst>
      <p:ext uri="{BB962C8B-B14F-4D97-AF65-F5344CB8AC3E}">
        <p14:creationId xmlns:p14="http://schemas.microsoft.com/office/powerpoint/2010/main" val="3339308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EDD1"/>
        </a:solidFill>
        <a:effectLst/>
      </p:bgPr>
    </p:bg>
    <p:spTree>
      <p:nvGrpSpPr>
        <p:cNvPr id="1" name="">
          <a:extLst>
            <a:ext uri="{FF2B5EF4-FFF2-40B4-BE49-F238E27FC236}">
              <a16:creationId xmlns:a16="http://schemas.microsoft.com/office/drawing/2014/main" id="{FD249DB6-6404-83B4-A6FF-E8449B151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C5BCA5-50FD-9C1F-5A69-62A9BF648E74}"/>
              </a:ext>
            </a:extLst>
          </p:cNvPr>
          <p:cNvSpPr>
            <a:spLocks noGrp="1"/>
          </p:cNvSpPr>
          <p:nvPr>
            <p:ph type="title"/>
          </p:nvPr>
        </p:nvSpPr>
        <p:spPr>
          <a:xfrm>
            <a:off x="9113068" y="1147837"/>
            <a:ext cx="7786399" cy="1015663"/>
          </a:xfrm>
        </p:spPr>
        <p:txBody>
          <a:bodyPr/>
          <a:lstStyle/>
          <a:p>
            <a:r>
              <a:rPr lang="en-AU"/>
              <a:t>Hydrology</a:t>
            </a:r>
          </a:p>
        </p:txBody>
      </p:sp>
      <p:sp>
        <p:nvSpPr>
          <p:cNvPr id="3" name="Text Placeholder 2">
            <a:extLst>
              <a:ext uri="{FF2B5EF4-FFF2-40B4-BE49-F238E27FC236}">
                <a16:creationId xmlns:a16="http://schemas.microsoft.com/office/drawing/2014/main" id="{2D4BB0B6-4EBB-DA4F-EE05-367D54CE1FA2}"/>
              </a:ext>
            </a:extLst>
          </p:cNvPr>
          <p:cNvSpPr>
            <a:spLocks noGrp="1"/>
          </p:cNvSpPr>
          <p:nvPr>
            <p:ph type="body" idx="1"/>
          </p:nvPr>
        </p:nvSpPr>
        <p:spPr>
          <a:xfrm>
            <a:off x="8818157" y="2465684"/>
            <a:ext cx="8944910" cy="7786747"/>
          </a:xfrm>
        </p:spPr>
        <p:txBody>
          <a:bodyPr/>
          <a:lstStyle/>
          <a:p>
            <a:endParaRPr lang="en-AU" sz="2200">
              <a:latin typeface="Arial" panose="020B0604020202020204" pitchFamily="34" charset="0"/>
              <a:cs typeface="Arial" panose="020B0604020202020204" pitchFamily="34" charset="0"/>
            </a:endParaRP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Flood modelling was developed for 5% and 1% AEP flood events, and the Probable Maximum Flood (PMF) events.</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Results indicate that predicted flooding increases within the Project Site associated with the Project infrastructure are typically minor and with appropriate design and erosion controls present, erosion or inundation risks are considered to be negligible.</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Water quality risks include soil erosion and sedimentation, spill of hydrocarbons or other chemicals associated with general vehicle usage, construction activities and maintenance, release of concrete by-products (dust, slurry, water), and discharge/spill of wastewater.</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Water quality risks will be managed via relevant mitigation measures and are considered negligible.</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Water demands during construction and operational phases of the Project will be met via either Water Access Licenses (WAL) or harvestable run-off from farm dams.</a:t>
            </a:r>
          </a:p>
          <a:p>
            <a:pPr marL="228600" indent="0"/>
            <a:endParaRPr lang="en-AU" sz="2200">
              <a:latin typeface="Arial" panose="020B0604020202020204" pitchFamily="34" charset="0"/>
              <a:cs typeface="Arial" panose="020B0604020202020204" pitchFamily="34" charset="0"/>
            </a:endParaRPr>
          </a:p>
          <a:p>
            <a:pPr marL="228600" indent="0"/>
            <a:r>
              <a:rPr lang="en-AU" sz="2200" b="1">
                <a:latin typeface="Arial" panose="020B0604020202020204" pitchFamily="34" charset="0"/>
                <a:cs typeface="Arial" panose="020B0604020202020204" pitchFamily="34" charset="0"/>
              </a:rPr>
              <a:t>Mitigation Summary</a:t>
            </a:r>
            <a:endParaRPr lang="en-AU" sz="2200">
              <a:latin typeface="Arial" panose="020B0604020202020204" pitchFamily="34" charset="0"/>
              <a:cs typeface="Arial" panose="020B0604020202020204" pitchFamily="34" charset="0"/>
            </a:endParaRP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Preparation and implementation of an Erosion and Sediment Control Plan, post-approval.</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Preparation and implementation of a Water Quality Monitoring Plan, post approval.</a:t>
            </a:r>
          </a:p>
          <a:p>
            <a:pPr marL="514350" indent="-285750">
              <a:buFont typeface="Arial" panose="020B0604020202020204" pitchFamily="34" charset="0"/>
              <a:buChar char="•"/>
            </a:pPr>
            <a:endParaRPr lang="en-AU" sz="2200">
              <a:latin typeface="Arial" panose="020B0604020202020204" pitchFamily="34" charset="0"/>
              <a:cs typeface="Arial" panose="020B0604020202020204" pitchFamily="34" charset="0"/>
            </a:endParaRPr>
          </a:p>
        </p:txBody>
      </p:sp>
      <p:pic>
        <p:nvPicPr>
          <p:cNvPr id="6" name="Google Shape;109;p6">
            <a:extLst>
              <a:ext uri="{FF2B5EF4-FFF2-40B4-BE49-F238E27FC236}">
                <a16:creationId xmlns:a16="http://schemas.microsoft.com/office/drawing/2014/main" id="{187F65DB-361A-6C3D-3E44-F540AD683C84}"/>
              </a:ext>
            </a:extLst>
          </p:cNvPr>
          <p:cNvPicPr preferRelativeResize="0"/>
          <p:nvPr/>
        </p:nvPicPr>
        <p:blipFill rotWithShape="1">
          <a:blip r:embed="rId2">
            <a:alphaModFix/>
          </a:blip>
          <a:srcRect/>
          <a:stretch/>
        </p:blipFill>
        <p:spPr>
          <a:xfrm>
            <a:off x="0" y="-7400"/>
            <a:ext cx="8477605" cy="11312732"/>
          </a:xfrm>
          <a:prstGeom prst="rect">
            <a:avLst/>
          </a:prstGeom>
          <a:noFill/>
          <a:ln>
            <a:noFill/>
          </a:ln>
        </p:spPr>
      </p:pic>
      <p:grpSp>
        <p:nvGrpSpPr>
          <p:cNvPr id="7" name="Google Shape;114;p6">
            <a:extLst>
              <a:ext uri="{FF2B5EF4-FFF2-40B4-BE49-F238E27FC236}">
                <a16:creationId xmlns:a16="http://schemas.microsoft.com/office/drawing/2014/main" id="{3EB9B7CF-3943-3DCC-3AD8-D613E2A73119}"/>
              </a:ext>
            </a:extLst>
          </p:cNvPr>
          <p:cNvGrpSpPr/>
          <p:nvPr/>
        </p:nvGrpSpPr>
        <p:grpSpPr>
          <a:xfrm>
            <a:off x="457200" y="0"/>
            <a:ext cx="19647477" cy="9878786"/>
            <a:chOff x="1573314" y="0"/>
            <a:chExt cx="18531363" cy="9738163"/>
          </a:xfrm>
        </p:grpSpPr>
        <p:sp>
          <p:nvSpPr>
            <p:cNvPr id="8" name="Google Shape;115;p6">
              <a:extLst>
                <a:ext uri="{FF2B5EF4-FFF2-40B4-BE49-F238E27FC236}">
                  <a16:creationId xmlns:a16="http://schemas.microsoft.com/office/drawing/2014/main" id="{C27BBA06-706F-12CF-C0FD-8BBF3697D663}"/>
                </a:ext>
              </a:extLst>
            </p:cNvPr>
            <p:cNvSpPr/>
            <p:nvPr/>
          </p:nvSpPr>
          <p:spPr>
            <a:xfrm>
              <a:off x="2661196" y="8398198"/>
              <a:ext cx="998855" cy="834390"/>
            </a:xfrm>
            <a:custGeom>
              <a:avLst/>
              <a:gdLst/>
              <a:ahLst/>
              <a:cxnLst/>
              <a:rect l="l" t="t" r="r" b="b"/>
              <a:pathLst>
                <a:path w="998854" h="834390" extrusionOk="0">
                  <a:moveTo>
                    <a:pt x="452437" y="11201"/>
                  </a:moveTo>
                  <a:lnTo>
                    <a:pt x="447573" y="9004"/>
                  </a:lnTo>
                  <a:lnTo>
                    <a:pt x="445604" y="8293"/>
                  </a:lnTo>
                  <a:lnTo>
                    <a:pt x="418617" y="1295"/>
                  </a:lnTo>
                  <a:lnTo>
                    <a:pt x="396176" y="0"/>
                  </a:lnTo>
                  <a:lnTo>
                    <a:pt x="378358" y="2540"/>
                  </a:lnTo>
                  <a:lnTo>
                    <a:pt x="342671" y="24447"/>
                  </a:lnTo>
                  <a:lnTo>
                    <a:pt x="34734" y="332397"/>
                  </a:lnTo>
                  <a:lnTo>
                    <a:pt x="8559" y="371957"/>
                  </a:lnTo>
                  <a:lnTo>
                    <a:pt x="0" y="416496"/>
                  </a:lnTo>
                  <a:lnTo>
                    <a:pt x="0" y="417487"/>
                  </a:lnTo>
                  <a:lnTo>
                    <a:pt x="8559" y="462038"/>
                  </a:lnTo>
                  <a:lnTo>
                    <a:pt x="34734" y="501586"/>
                  </a:lnTo>
                  <a:lnTo>
                    <a:pt x="342671" y="809536"/>
                  </a:lnTo>
                  <a:lnTo>
                    <a:pt x="378358" y="831443"/>
                  </a:lnTo>
                  <a:lnTo>
                    <a:pt x="396176" y="833983"/>
                  </a:lnTo>
                  <a:lnTo>
                    <a:pt x="418617" y="832700"/>
                  </a:lnTo>
                  <a:lnTo>
                    <a:pt x="445554" y="825703"/>
                  </a:lnTo>
                  <a:lnTo>
                    <a:pt x="447573" y="824979"/>
                  </a:lnTo>
                  <a:lnTo>
                    <a:pt x="452437" y="822782"/>
                  </a:lnTo>
                  <a:lnTo>
                    <a:pt x="436435" y="808189"/>
                  </a:lnTo>
                  <a:lnTo>
                    <a:pt x="82283" y="454037"/>
                  </a:lnTo>
                  <a:lnTo>
                    <a:pt x="75666" y="445935"/>
                  </a:lnTo>
                  <a:lnTo>
                    <a:pt x="70942" y="436943"/>
                  </a:lnTo>
                  <a:lnTo>
                    <a:pt x="68110" y="427367"/>
                  </a:lnTo>
                  <a:lnTo>
                    <a:pt x="67170" y="417487"/>
                  </a:lnTo>
                  <a:lnTo>
                    <a:pt x="67170" y="416496"/>
                  </a:lnTo>
                  <a:lnTo>
                    <a:pt x="82283" y="379945"/>
                  </a:lnTo>
                  <a:lnTo>
                    <a:pt x="436435" y="25793"/>
                  </a:lnTo>
                  <a:lnTo>
                    <a:pt x="446087" y="17005"/>
                  </a:lnTo>
                  <a:lnTo>
                    <a:pt x="452437" y="11201"/>
                  </a:lnTo>
                  <a:close/>
                </a:path>
                <a:path w="998854" h="834390" extrusionOk="0">
                  <a:moveTo>
                    <a:pt x="998308" y="416496"/>
                  </a:moveTo>
                  <a:lnTo>
                    <a:pt x="989761" y="371957"/>
                  </a:lnTo>
                  <a:lnTo>
                    <a:pt x="963574" y="332397"/>
                  </a:lnTo>
                  <a:lnTo>
                    <a:pt x="655637" y="24447"/>
                  </a:lnTo>
                  <a:lnTo>
                    <a:pt x="619963" y="2540"/>
                  </a:lnTo>
                  <a:lnTo>
                    <a:pt x="602132" y="0"/>
                  </a:lnTo>
                  <a:lnTo>
                    <a:pt x="579704" y="1295"/>
                  </a:lnTo>
                  <a:lnTo>
                    <a:pt x="552716" y="8305"/>
                  </a:lnTo>
                  <a:lnTo>
                    <a:pt x="550735" y="9017"/>
                  </a:lnTo>
                  <a:lnTo>
                    <a:pt x="545871" y="11201"/>
                  </a:lnTo>
                  <a:lnTo>
                    <a:pt x="561873" y="25793"/>
                  </a:lnTo>
                  <a:lnTo>
                    <a:pt x="916025" y="379945"/>
                  </a:lnTo>
                  <a:lnTo>
                    <a:pt x="922642" y="388048"/>
                  </a:lnTo>
                  <a:lnTo>
                    <a:pt x="927366" y="397040"/>
                  </a:lnTo>
                  <a:lnTo>
                    <a:pt x="930198" y="406615"/>
                  </a:lnTo>
                  <a:lnTo>
                    <a:pt x="931138" y="416496"/>
                  </a:lnTo>
                  <a:lnTo>
                    <a:pt x="931138" y="417487"/>
                  </a:lnTo>
                  <a:lnTo>
                    <a:pt x="916025" y="454050"/>
                  </a:lnTo>
                  <a:lnTo>
                    <a:pt x="561873" y="808189"/>
                  </a:lnTo>
                  <a:lnTo>
                    <a:pt x="552234" y="816978"/>
                  </a:lnTo>
                  <a:lnTo>
                    <a:pt x="545871" y="822794"/>
                  </a:lnTo>
                  <a:lnTo>
                    <a:pt x="550735" y="824979"/>
                  </a:lnTo>
                  <a:lnTo>
                    <a:pt x="552754" y="825703"/>
                  </a:lnTo>
                  <a:lnTo>
                    <a:pt x="579704" y="832688"/>
                  </a:lnTo>
                  <a:lnTo>
                    <a:pt x="602132" y="833983"/>
                  </a:lnTo>
                  <a:lnTo>
                    <a:pt x="619963" y="831443"/>
                  </a:lnTo>
                  <a:lnTo>
                    <a:pt x="655637" y="809548"/>
                  </a:lnTo>
                  <a:lnTo>
                    <a:pt x="963574" y="501599"/>
                  </a:lnTo>
                  <a:lnTo>
                    <a:pt x="989761" y="462038"/>
                  </a:lnTo>
                  <a:lnTo>
                    <a:pt x="998308" y="417487"/>
                  </a:lnTo>
                  <a:lnTo>
                    <a:pt x="998308" y="416496"/>
                  </a:lnTo>
                  <a:close/>
                </a:path>
              </a:pathLst>
            </a:custGeom>
            <a:solidFill>
              <a:srgbClr val="E9BB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lang="en-AU" sz="1800" b="0" i="0" u="none" strike="noStrike" cap="none" noProof="0">
                <a:solidFill>
                  <a:srgbClr val="000000"/>
                </a:solidFill>
                <a:latin typeface="Arial"/>
                <a:ea typeface="Arial"/>
                <a:cs typeface="Arial"/>
                <a:sym typeface="Arial"/>
              </a:endParaRPr>
            </a:p>
          </p:txBody>
        </p:sp>
        <p:sp>
          <p:nvSpPr>
            <p:cNvPr id="9" name="Google Shape;116;p6">
              <a:extLst>
                <a:ext uri="{FF2B5EF4-FFF2-40B4-BE49-F238E27FC236}">
                  <a16:creationId xmlns:a16="http://schemas.microsoft.com/office/drawing/2014/main" id="{28FDA1E3-16C2-4AE7-ECEB-31F3E1E1D685}"/>
                </a:ext>
              </a:extLst>
            </p:cNvPr>
            <p:cNvSpPr/>
            <p:nvPr/>
          </p:nvSpPr>
          <p:spPr>
            <a:xfrm>
              <a:off x="1573314" y="8458003"/>
              <a:ext cx="3191510" cy="1280160"/>
            </a:xfrm>
            <a:custGeom>
              <a:avLst/>
              <a:gdLst/>
              <a:ahLst/>
              <a:cxnLst/>
              <a:rect l="l" t="t" r="r" b="b"/>
              <a:pathLst>
                <a:path w="3191510" h="1280159" extrusionOk="0">
                  <a:moveTo>
                    <a:pt x="279844" y="941832"/>
                  </a:moveTo>
                  <a:lnTo>
                    <a:pt x="224104" y="941832"/>
                  </a:lnTo>
                  <a:lnTo>
                    <a:pt x="153289" y="1103795"/>
                  </a:lnTo>
                  <a:lnTo>
                    <a:pt x="132511" y="1156677"/>
                  </a:lnTo>
                  <a:lnTo>
                    <a:pt x="114084" y="1102360"/>
                  </a:lnTo>
                  <a:lnTo>
                    <a:pt x="54114" y="941832"/>
                  </a:lnTo>
                  <a:lnTo>
                    <a:pt x="0" y="941832"/>
                  </a:lnTo>
                  <a:lnTo>
                    <a:pt x="0" y="942314"/>
                  </a:lnTo>
                  <a:lnTo>
                    <a:pt x="128257" y="1278978"/>
                  </a:lnTo>
                  <a:lnTo>
                    <a:pt x="279844" y="941832"/>
                  </a:lnTo>
                  <a:close/>
                </a:path>
                <a:path w="3191510" h="1280159" extrusionOk="0">
                  <a:moveTo>
                    <a:pt x="517347" y="941832"/>
                  </a:moveTo>
                  <a:lnTo>
                    <a:pt x="317601" y="941832"/>
                  </a:lnTo>
                  <a:lnTo>
                    <a:pt x="317601" y="986282"/>
                  </a:lnTo>
                  <a:lnTo>
                    <a:pt x="317601" y="1127252"/>
                  </a:lnTo>
                  <a:lnTo>
                    <a:pt x="317601" y="1171702"/>
                  </a:lnTo>
                  <a:lnTo>
                    <a:pt x="317601" y="1227582"/>
                  </a:lnTo>
                  <a:lnTo>
                    <a:pt x="317601" y="1272032"/>
                  </a:lnTo>
                  <a:lnTo>
                    <a:pt x="517347" y="1272032"/>
                  </a:lnTo>
                  <a:lnTo>
                    <a:pt x="517347" y="1227582"/>
                  </a:lnTo>
                  <a:lnTo>
                    <a:pt x="366229" y="1227582"/>
                  </a:lnTo>
                  <a:lnTo>
                    <a:pt x="366229" y="1171702"/>
                  </a:lnTo>
                  <a:lnTo>
                    <a:pt x="495617" y="1171702"/>
                  </a:lnTo>
                  <a:lnTo>
                    <a:pt x="495617" y="1127252"/>
                  </a:lnTo>
                  <a:lnTo>
                    <a:pt x="366229" y="1127252"/>
                  </a:lnTo>
                  <a:lnTo>
                    <a:pt x="366229" y="986282"/>
                  </a:lnTo>
                  <a:lnTo>
                    <a:pt x="517347" y="986282"/>
                  </a:lnTo>
                  <a:lnTo>
                    <a:pt x="517347" y="941832"/>
                  </a:lnTo>
                  <a:close/>
                </a:path>
                <a:path w="3191510" h="1280159" extrusionOk="0">
                  <a:moveTo>
                    <a:pt x="849769" y="942289"/>
                  </a:moveTo>
                  <a:lnTo>
                    <a:pt x="795464" y="942289"/>
                  </a:lnTo>
                  <a:lnTo>
                    <a:pt x="795464" y="1105204"/>
                  </a:lnTo>
                  <a:lnTo>
                    <a:pt x="795934" y="1155738"/>
                  </a:lnTo>
                  <a:lnTo>
                    <a:pt x="756272" y="1114640"/>
                  </a:lnTo>
                  <a:lnTo>
                    <a:pt x="573989" y="934732"/>
                  </a:lnTo>
                  <a:lnTo>
                    <a:pt x="573989" y="1270469"/>
                  </a:lnTo>
                  <a:lnTo>
                    <a:pt x="626402" y="1270469"/>
                  </a:lnTo>
                  <a:lnTo>
                    <a:pt x="626402" y="1097661"/>
                  </a:lnTo>
                  <a:lnTo>
                    <a:pt x="625944" y="1056563"/>
                  </a:lnTo>
                  <a:lnTo>
                    <a:pt x="658520" y="1091514"/>
                  </a:lnTo>
                  <a:lnTo>
                    <a:pt x="849769" y="1276629"/>
                  </a:lnTo>
                  <a:lnTo>
                    <a:pt x="849769" y="942289"/>
                  </a:lnTo>
                  <a:close/>
                </a:path>
                <a:path w="3191510" h="1280159" extrusionOk="0">
                  <a:moveTo>
                    <a:pt x="1186446" y="942289"/>
                  </a:moveTo>
                  <a:lnTo>
                    <a:pt x="1132141" y="942289"/>
                  </a:lnTo>
                  <a:lnTo>
                    <a:pt x="1132141" y="1105204"/>
                  </a:lnTo>
                  <a:lnTo>
                    <a:pt x="1132611" y="1155738"/>
                  </a:lnTo>
                  <a:lnTo>
                    <a:pt x="1092949" y="1114640"/>
                  </a:lnTo>
                  <a:lnTo>
                    <a:pt x="910666" y="934732"/>
                  </a:lnTo>
                  <a:lnTo>
                    <a:pt x="910666" y="1270469"/>
                  </a:lnTo>
                  <a:lnTo>
                    <a:pt x="963091" y="1270469"/>
                  </a:lnTo>
                  <a:lnTo>
                    <a:pt x="963091" y="1097661"/>
                  </a:lnTo>
                  <a:lnTo>
                    <a:pt x="962621" y="1056563"/>
                  </a:lnTo>
                  <a:lnTo>
                    <a:pt x="995184" y="1091514"/>
                  </a:lnTo>
                  <a:lnTo>
                    <a:pt x="1186446" y="1276629"/>
                  </a:lnTo>
                  <a:lnTo>
                    <a:pt x="1186446" y="942289"/>
                  </a:lnTo>
                  <a:close/>
                </a:path>
                <a:path w="3191510" h="1280159" extrusionOk="0">
                  <a:moveTo>
                    <a:pt x="1435506" y="357187"/>
                  </a:moveTo>
                  <a:lnTo>
                    <a:pt x="1329905" y="251587"/>
                  </a:lnTo>
                  <a:lnTo>
                    <a:pt x="1224305" y="357187"/>
                  </a:lnTo>
                  <a:lnTo>
                    <a:pt x="1329905" y="462788"/>
                  </a:lnTo>
                  <a:lnTo>
                    <a:pt x="1435506" y="357187"/>
                  </a:lnTo>
                  <a:close/>
                </a:path>
                <a:path w="3191510" h="1280159" extrusionOk="0">
                  <a:moveTo>
                    <a:pt x="1581873" y="491693"/>
                  </a:moveTo>
                  <a:lnTo>
                    <a:pt x="1476273" y="386092"/>
                  </a:lnTo>
                  <a:lnTo>
                    <a:pt x="1370672" y="491693"/>
                  </a:lnTo>
                  <a:lnTo>
                    <a:pt x="1476273" y="597293"/>
                  </a:lnTo>
                  <a:lnTo>
                    <a:pt x="1581873" y="491693"/>
                  </a:lnTo>
                  <a:close/>
                </a:path>
                <a:path w="3191510" h="1280159" extrusionOk="0">
                  <a:moveTo>
                    <a:pt x="1581873" y="222681"/>
                  </a:moveTo>
                  <a:lnTo>
                    <a:pt x="1476273" y="117094"/>
                  </a:lnTo>
                  <a:lnTo>
                    <a:pt x="1370672" y="222681"/>
                  </a:lnTo>
                  <a:lnTo>
                    <a:pt x="1476273" y="328282"/>
                  </a:lnTo>
                  <a:lnTo>
                    <a:pt x="1581873" y="222681"/>
                  </a:lnTo>
                  <a:close/>
                </a:path>
                <a:path w="3191510" h="1280159" extrusionOk="0">
                  <a:moveTo>
                    <a:pt x="1609051" y="941832"/>
                  </a:moveTo>
                  <a:lnTo>
                    <a:pt x="1409306" y="941832"/>
                  </a:lnTo>
                  <a:lnTo>
                    <a:pt x="1409306" y="986282"/>
                  </a:lnTo>
                  <a:lnTo>
                    <a:pt x="1409306" y="1127252"/>
                  </a:lnTo>
                  <a:lnTo>
                    <a:pt x="1409306" y="1171702"/>
                  </a:lnTo>
                  <a:lnTo>
                    <a:pt x="1409306" y="1227582"/>
                  </a:lnTo>
                  <a:lnTo>
                    <a:pt x="1409306" y="1272032"/>
                  </a:lnTo>
                  <a:lnTo>
                    <a:pt x="1609051" y="1272032"/>
                  </a:lnTo>
                  <a:lnTo>
                    <a:pt x="1609051" y="1227582"/>
                  </a:lnTo>
                  <a:lnTo>
                    <a:pt x="1457947" y="1227582"/>
                  </a:lnTo>
                  <a:lnTo>
                    <a:pt x="1457947" y="1171702"/>
                  </a:lnTo>
                  <a:lnTo>
                    <a:pt x="1587347" y="1171702"/>
                  </a:lnTo>
                  <a:lnTo>
                    <a:pt x="1587347" y="1127252"/>
                  </a:lnTo>
                  <a:lnTo>
                    <a:pt x="1457947" y="1127252"/>
                  </a:lnTo>
                  <a:lnTo>
                    <a:pt x="1457947" y="986282"/>
                  </a:lnTo>
                  <a:lnTo>
                    <a:pt x="1609051" y="986282"/>
                  </a:lnTo>
                  <a:lnTo>
                    <a:pt x="1609051" y="941832"/>
                  </a:lnTo>
                  <a:close/>
                </a:path>
                <a:path w="3191510" h="1280159" extrusionOk="0">
                  <a:moveTo>
                    <a:pt x="1673910" y="634111"/>
                  </a:moveTo>
                  <a:lnTo>
                    <a:pt x="1593621" y="553834"/>
                  </a:lnTo>
                  <a:lnTo>
                    <a:pt x="1513357" y="634111"/>
                  </a:lnTo>
                  <a:lnTo>
                    <a:pt x="1593621" y="714375"/>
                  </a:lnTo>
                  <a:lnTo>
                    <a:pt x="1673910" y="634111"/>
                  </a:lnTo>
                  <a:close/>
                </a:path>
                <a:path w="3191510" h="1280159" extrusionOk="0">
                  <a:moveTo>
                    <a:pt x="1673910" y="357187"/>
                  </a:moveTo>
                  <a:lnTo>
                    <a:pt x="1593621" y="276923"/>
                  </a:lnTo>
                  <a:lnTo>
                    <a:pt x="1513357" y="357187"/>
                  </a:lnTo>
                  <a:lnTo>
                    <a:pt x="1593621" y="437464"/>
                  </a:lnTo>
                  <a:lnTo>
                    <a:pt x="1673910" y="357187"/>
                  </a:lnTo>
                  <a:close/>
                </a:path>
                <a:path w="3191510" h="1280159" extrusionOk="0">
                  <a:moveTo>
                    <a:pt x="1673910" y="80276"/>
                  </a:moveTo>
                  <a:lnTo>
                    <a:pt x="1593621" y="0"/>
                  </a:lnTo>
                  <a:lnTo>
                    <a:pt x="1513357" y="80276"/>
                  </a:lnTo>
                  <a:lnTo>
                    <a:pt x="1593621" y="160540"/>
                  </a:lnTo>
                  <a:lnTo>
                    <a:pt x="1673910" y="80276"/>
                  </a:lnTo>
                  <a:close/>
                </a:path>
                <a:path w="3191510" h="1280159" extrusionOk="0">
                  <a:moveTo>
                    <a:pt x="1815274" y="491693"/>
                  </a:moveTo>
                  <a:lnTo>
                    <a:pt x="1709674" y="386092"/>
                  </a:lnTo>
                  <a:lnTo>
                    <a:pt x="1604073" y="491693"/>
                  </a:lnTo>
                  <a:lnTo>
                    <a:pt x="1709674" y="597293"/>
                  </a:lnTo>
                  <a:lnTo>
                    <a:pt x="1815274" y="491693"/>
                  </a:lnTo>
                  <a:close/>
                </a:path>
                <a:path w="3191510" h="1280159" extrusionOk="0">
                  <a:moveTo>
                    <a:pt x="1815274" y="222681"/>
                  </a:moveTo>
                  <a:lnTo>
                    <a:pt x="1709674" y="117094"/>
                  </a:lnTo>
                  <a:lnTo>
                    <a:pt x="1604073" y="222681"/>
                  </a:lnTo>
                  <a:lnTo>
                    <a:pt x="1709674" y="328282"/>
                  </a:lnTo>
                  <a:lnTo>
                    <a:pt x="1815274" y="222681"/>
                  </a:lnTo>
                  <a:close/>
                </a:path>
                <a:path w="3191510" h="1280159" extrusionOk="0">
                  <a:moveTo>
                    <a:pt x="1941499" y="942289"/>
                  </a:moveTo>
                  <a:lnTo>
                    <a:pt x="1887181" y="942289"/>
                  </a:lnTo>
                  <a:lnTo>
                    <a:pt x="1887181" y="1105204"/>
                  </a:lnTo>
                  <a:lnTo>
                    <a:pt x="1887639" y="1155738"/>
                  </a:lnTo>
                  <a:lnTo>
                    <a:pt x="1847989" y="1114640"/>
                  </a:lnTo>
                  <a:lnTo>
                    <a:pt x="1665719" y="934732"/>
                  </a:lnTo>
                  <a:lnTo>
                    <a:pt x="1665719" y="1270469"/>
                  </a:lnTo>
                  <a:lnTo>
                    <a:pt x="1718132" y="1270469"/>
                  </a:lnTo>
                  <a:lnTo>
                    <a:pt x="1718132" y="1097661"/>
                  </a:lnTo>
                  <a:lnTo>
                    <a:pt x="1717675" y="1056563"/>
                  </a:lnTo>
                  <a:lnTo>
                    <a:pt x="1750250" y="1091514"/>
                  </a:lnTo>
                  <a:lnTo>
                    <a:pt x="1941499" y="1276629"/>
                  </a:lnTo>
                  <a:lnTo>
                    <a:pt x="1941499" y="942289"/>
                  </a:lnTo>
                  <a:close/>
                </a:path>
                <a:path w="3191510" h="1280159" extrusionOk="0">
                  <a:moveTo>
                    <a:pt x="1949780" y="357187"/>
                  </a:moveTo>
                  <a:lnTo>
                    <a:pt x="1844179" y="251587"/>
                  </a:lnTo>
                  <a:lnTo>
                    <a:pt x="1738579" y="357187"/>
                  </a:lnTo>
                  <a:lnTo>
                    <a:pt x="1844179" y="462788"/>
                  </a:lnTo>
                  <a:lnTo>
                    <a:pt x="1949780" y="357187"/>
                  </a:lnTo>
                  <a:close/>
                </a:path>
                <a:path w="3191510" h="1280159" extrusionOk="0">
                  <a:moveTo>
                    <a:pt x="2204491" y="941832"/>
                  </a:moveTo>
                  <a:lnTo>
                    <a:pt x="2004758" y="941832"/>
                  </a:lnTo>
                  <a:lnTo>
                    <a:pt x="2004758" y="986282"/>
                  </a:lnTo>
                  <a:lnTo>
                    <a:pt x="2004758" y="1127252"/>
                  </a:lnTo>
                  <a:lnTo>
                    <a:pt x="2004758" y="1171702"/>
                  </a:lnTo>
                  <a:lnTo>
                    <a:pt x="2004758" y="1227582"/>
                  </a:lnTo>
                  <a:lnTo>
                    <a:pt x="2004758" y="1272032"/>
                  </a:lnTo>
                  <a:lnTo>
                    <a:pt x="2204491" y="1272032"/>
                  </a:lnTo>
                  <a:lnTo>
                    <a:pt x="2204491" y="1227582"/>
                  </a:lnTo>
                  <a:lnTo>
                    <a:pt x="2053386" y="1227582"/>
                  </a:lnTo>
                  <a:lnTo>
                    <a:pt x="2053386" y="1171702"/>
                  </a:lnTo>
                  <a:lnTo>
                    <a:pt x="2182774" y="1171702"/>
                  </a:lnTo>
                  <a:lnTo>
                    <a:pt x="2182774" y="1127252"/>
                  </a:lnTo>
                  <a:lnTo>
                    <a:pt x="2053386" y="1127252"/>
                  </a:lnTo>
                  <a:lnTo>
                    <a:pt x="2053386" y="986282"/>
                  </a:lnTo>
                  <a:lnTo>
                    <a:pt x="2204491" y="986282"/>
                  </a:lnTo>
                  <a:lnTo>
                    <a:pt x="2204491" y="941832"/>
                  </a:lnTo>
                  <a:close/>
                </a:path>
                <a:path w="3191510" h="1280159" extrusionOk="0">
                  <a:moveTo>
                    <a:pt x="2486418" y="1066469"/>
                  </a:moveTo>
                  <a:lnTo>
                    <a:pt x="2478036" y="1019327"/>
                  </a:lnTo>
                  <a:lnTo>
                    <a:pt x="2458847" y="986688"/>
                  </a:lnTo>
                  <a:lnTo>
                    <a:pt x="2455126" y="980363"/>
                  </a:lnTo>
                  <a:lnTo>
                    <a:pt x="2441079" y="969302"/>
                  </a:lnTo>
                  <a:lnTo>
                    <a:pt x="2441079" y="1066469"/>
                  </a:lnTo>
                  <a:lnTo>
                    <a:pt x="2435771" y="1096822"/>
                  </a:lnTo>
                  <a:lnTo>
                    <a:pt x="2421356" y="1121854"/>
                  </a:lnTo>
                  <a:lnTo>
                    <a:pt x="2400033" y="1139266"/>
                  </a:lnTo>
                  <a:lnTo>
                    <a:pt x="2374023" y="1146759"/>
                  </a:lnTo>
                  <a:lnTo>
                    <a:pt x="2311692" y="1146759"/>
                  </a:lnTo>
                  <a:lnTo>
                    <a:pt x="2311692" y="986688"/>
                  </a:lnTo>
                  <a:lnTo>
                    <a:pt x="2379205" y="986688"/>
                  </a:lnTo>
                  <a:lnTo>
                    <a:pt x="2403424" y="995095"/>
                  </a:lnTo>
                  <a:lnTo>
                    <a:pt x="2423071" y="1012583"/>
                  </a:lnTo>
                  <a:lnTo>
                    <a:pt x="2436253" y="1037082"/>
                  </a:lnTo>
                  <a:lnTo>
                    <a:pt x="2441079" y="1066469"/>
                  </a:lnTo>
                  <a:lnTo>
                    <a:pt x="2441079" y="969302"/>
                  </a:lnTo>
                  <a:lnTo>
                    <a:pt x="2421064" y="953528"/>
                  </a:lnTo>
                  <a:lnTo>
                    <a:pt x="2379205" y="942771"/>
                  </a:lnTo>
                  <a:lnTo>
                    <a:pt x="2379205" y="941832"/>
                  </a:lnTo>
                  <a:lnTo>
                    <a:pt x="2262111" y="941832"/>
                  </a:lnTo>
                  <a:lnTo>
                    <a:pt x="2262111" y="1272374"/>
                  </a:lnTo>
                  <a:lnTo>
                    <a:pt x="2311692" y="1272374"/>
                  </a:lnTo>
                  <a:lnTo>
                    <a:pt x="2311692" y="1190675"/>
                  </a:lnTo>
                  <a:lnTo>
                    <a:pt x="2363165" y="1190675"/>
                  </a:lnTo>
                  <a:lnTo>
                    <a:pt x="2421712" y="1272374"/>
                  </a:lnTo>
                  <a:lnTo>
                    <a:pt x="2484983" y="1272374"/>
                  </a:lnTo>
                  <a:lnTo>
                    <a:pt x="2426030" y="1190675"/>
                  </a:lnTo>
                  <a:lnTo>
                    <a:pt x="2418880" y="1180769"/>
                  </a:lnTo>
                  <a:lnTo>
                    <a:pt x="2446363" y="1161707"/>
                  </a:lnTo>
                  <a:lnTo>
                    <a:pt x="2458440" y="1146759"/>
                  </a:lnTo>
                  <a:lnTo>
                    <a:pt x="2467699" y="1135303"/>
                  </a:lnTo>
                  <a:lnTo>
                    <a:pt x="2481503" y="1103058"/>
                  </a:lnTo>
                  <a:lnTo>
                    <a:pt x="2486418" y="1066469"/>
                  </a:lnTo>
                  <a:close/>
                </a:path>
                <a:path w="3191510" h="1280159" extrusionOk="0">
                  <a:moveTo>
                    <a:pt x="2875978" y="1101890"/>
                  </a:moveTo>
                  <a:lnTo>
                    <a:pt x="2735719" y="1101890"/>
                  </a:lnTo>
                  <a:lnTo>
                    <a:pt x="2735719" y="1148181"/>
                  </a:lnTo>
                  <a:lnTo>
                    <a:pt x="2818358" y="1148181"/>
                  </a:lnTo>
                  <a:lnTo>
                    <a:pt x="2802445" y="1182738"/>
                  </a:lnTo>
                  <a:lnTo>
                    <a:pt x="2777401" y="1208570"/>
                  </a:lnTo>
                  <a:lnTo>
                    <a:pt x="2745448" y="1224737"/>
                  </a:lnTo>
                  <a:lnTo>
                    <a:pt x="2708795" y="1230337"/>
                  </a:lnTo>
                  <a:lnTo>
                    <a:pt x="2663291" y="1220724"/>
                  </a:lnTo>
                  <a:lnTo>
                    <a:pt x="2626233" y="1194447"/>
                  </a:lnTo>
                  <a:lnTo>
                    <a:pt x="2601303" y="1155433"/>
                  </a:lnTo>
                  <a:lnTo>
                    <a:pt x="2592171" y="1107567"/>
                  </a:lnTo>
                  <a:lnTo>
                    <a:pt x="2601303" y="1060043"/>
                  </a:lnTo>
                  <a:lnTo>
                    <a:pt x="2626233" y="1021334"/>
                  </a:lnTo>
                  <a:lnTo>
                    <a:pt x="2663291" y="995286"/>
                  </a:lnTo>
                  <a:lnTo>
                    <a:pt x="2708795" y="985735"/>
                  </a:lnTo>
                  <a:lnTo>
                    <a:pt x="2742120" y="989431"/>
                  </a:lnTo>
                  <a:lnTo>
                    <a:pt x="2769539" y="999020"/>
                  </a:lnTo>
                  <a:lnTo>
                    <a:pt x="2791739" y="1012228"/>
                  </a:lnTo>
                  <a:lnTo>
                    <a:pt x="2809379" y="1026820"/>
                  </a:lnTo>
                  <a:lnTo>
                    <a:pt x="2850464" y="994714"/>
                  </a:lnTo>
                  <a:lnTo>
                    <a:pt x="2825546" y="972515"/>
                  </a:lnTo>
                  <a:lnTo>
                    <a:pt x="2795219" y="953160"/>
                  </a:lnTo>
                  <a:lnTo>
                    <a:pt x="2757106" y="939469"/>
                  </a:lnTo>
                  <a:lnTo>
                    <a:pt x="2708795" y="934275"/>
                  </a:lnTo>
                  <a:lnTo>
                    <a:pt x="2663545" y="940523"/>
                  </a:lnTo>
                  <a:lnTo>
                    <a:pt x="2622842" y="958113"/>
                  </a:lnTo>
                  <a:lnTo>
                    <a:pt x="2588336" y="985329"/>
                  </a:lnTo>
                  <a:lnTo>
                    <a:pt x="2561653" y="1020457"/>
                  </a:lnTo>
                  <a:lnTo>
                    <a:pt x="2544445" y="1061770"/>
                  </a:lnTo>
                  <a:lnTo>
                    <a:pt x="2538349" y="1107567"/>
                  </a:lnTo>
                  <a:lnTo>
                    <a:pt x="2544445" y="1153617"/>
                  </a:lnTo>
                  <a:lnTo>
                    <a:pt x="2561653" y="1194854"/>
                  </a:lnTo>
                  <a:lnTo>
                    <a:pt x="2588336" y="1229690"/>
                  </a:lnTo>
                  <a:lnTo>
                    <a:pt x="2622842" y="1256550"/>
                  </a:lnTo>
                  <a:lnTo>
                    <a:pt x="2663545" y="1273822"/>
                  </a:lnTo>
                  <a:lnTo>
                    <a:pt x="2708795" y="1279931"/>
                  </a:lnTo>
                  <a:lnTo>
                    <a:pt x="2755785" y="1273822"/>
                  </a:lnTo>
                  <a:lnTo>
                    <a:pt x="2796425" y="1256550"/>
                  </a:lnTo>
                  <a:lnTo>
                    <a:pt x="2829750" y="1229690"/>
                  </a:lnTo>
                  <a:lnTo>
                    <a:pt x="2854782" y="1194854"/>
                  </a:lnTo>
                  <a:lnTo>
                    <a:pt x="2870517" y="1153617"/>
                  </a:lnTo>
                  <a:lnTo>
                    <a:pt x="2875978" y="1107567"/>
                  </a:lnTo>
                  <a:lnTo>
                    <a:pt x="2875978" y="1101890"/>
                  </a:lnTo>
                  <a:close/>
                </a:path>
                <a:path w="3191510" h="1280159" extrusionOk="0">
                  <a:moveTo>
                    <a:pt x="3190938" y="942289"/>
                  </a:moveTo>
                  <a:lnTo>
                    <a:pt x="3134283" y="942289"/>
                  </a:lnTo>
                  <a:lnTo>
                    <a:pt x="3067202" y="1051356"/>
                  </a:lnTo>
                  <a:lnTo>
                    <a:pt x="3048787" y="1081582"/>
                  </a:lnTo>
                  <a:lnTo>
                    <a:pt x="3030372" y="1050899"/>
                  </a:lnTo>
                  <a:lnTo>
                    <a:pt x="2962846" y="942289"/>
                  </a:lnTo>
                  <a:lnTo>
                    <a:pt x="2907119" y="942289"/>
                  </a:lnTo>
                  <a:lnTo>
                    <a:pt x="3022358" y="1128814"/>
                  </a:lnTo>
                  <a:lnTo>
                    <a:pt x="3022358" y="1272374"/>
                  </a:lnTo>
                  <a:lnTo>
                    <a:pt x="3076651" y="1272374"/>
                  </a:lnTo>
                  <a:lnTo>
                    <a:pt x="3076651" y="1164704"/>
                  </a:lnTo>
                  <a:lnTo>
                    <a:pt x="3075711" y="1128814"/>
                  </a:lnTo>
                  <a:lnTo>
                    <a:pt x="3090811" y="1105674"/>
                  </a:lnTo>
                  <a:lnTo>
                    <a:pt x="3190938" y="94228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lang="en-AU" sz="1800" b="0" i="0" u="none" strike="noStrike" cap="none" noProof="0">
                <a:solidFill>
                  <a:srgbClr val="000000"/>
                </a:solidFill>
                <a:latin typeface="Arial"/>
                <a:ea typeface="Arial"/>
                <a:cs typeface="Arial"/>
                <a:sym typeface="Arial"/>
              </a:endParaRPr>
            </a:p>
          </p:txBody>
        </p:sp>
        <p:sp>
          <p:nvSpPr>
            <p:cNvPr id="10" name="Google Shape;117;p6">
              <a:extLst>
                <a:ext uri="{FF2B5EF4-FFF2-40B4-BE49-F238E27FC236}">
                  <a16:creationId xmlns:a16="http://schemas.microsoft.com/office/drawing/2014/main" id="{A5CD1D16-955A-CDA5-9DD7-B5A64B365EE3}"/>
                </a:ext>
              </a:extLst>
            </p:cNvPr>
            <p:cNvSpPr/>
            <p:nvPr/>
          </p:nvSpPr>
          <p:spPr>
            <a:xfrm>
              <a:off x="17402752" y="0"/>
              <a:ext cx="2701925" cy="5922010"/>
            </a:xfrm>
            <a:custGeom>
              <a:avLst/>
              <a:gdLst/>
              <a:ahLst/>
              <a:cxnLst/>
              <a:rect l="l" t="t" r="r" b="b"/>
              <a:pathLst>
                <a:path w="2701925" h="5922010" extrusionOk="0">
                  <a:moveTo>
                    <a:pt x="2701337" y="0"/>
                  </a:moveTo>
                  <a:lnTo>
                    <a:pt x="370890" y="0"/>
                  </a:lnTo>
                  <a:lnTo>
                    <a:pt x="370361" y="1082"/>
                  </a:lnTo>
                  <a:lnTo>
                    <a:pt x="349297" y="45628"/>
                  </a:lnTo>
                  <a:lnTo>
                    <a:pt x="328849" y="90393"/>
                  </a:lnTo>
                  <a:lnTo>
                    <a:pt x="309017" y="135369"/>
                  </a:lnTo>
                  <a:lnTo>
                    <a:pt x="289803" y="180550"/>
                  </a:lnTo>
                  <a:lnTo>
                    <a:pt x="271205" y="225930"/>
                  </a:lnTo>
                  <a:lnTo>
                    <a:pt x="253223" y="271503"/>
                  </a:lnTo>
                  <a:lnTo>
                    <a:pt x="235858" y="317261"/>
                  </a:lnTo>
                  <a:lnTo>
                    <a:pt x="219110" y="363198"/>
                  </a:lnTo>
                  <a:lnTo>
                    <a:pt x="202978" y="409308"/>
                  </a:lnTo>
                  <a:lnTo>
                    <a:pt x="187463" y="455584"/>
                  </a:lnTo>
                  <a:lnTo>
                    <a:pt x="172564" y="502021"/>
                  </a:lnTo>
                  <a:lnTo>
                    <a:pt x="158282" y="548610"/>
                  </a:lnTo>
                  <a:lnTo>
                    <a:pt x="144616" y="595346"/>
                  </a:lnTo>
                  <a:lnTo>
                    <a:pt x="131566" y="642223"/>
                  </a:lnTo>
                  <a:lnTo>
                    <a:pt x="119133" y="689234"/>
                  </a:lnTo>
                  <a:lnTo>
                    <a:pt x="107316" y="736372"/>
                  </a:lnTo>
                  <a:lnTo>
                    <a:pt x="96116" y="783630"/>
                  </a:lnTo>
                  <a:lnTo>
                    <a:pt x="85532" y="831004"/>
                  </a:lnTo>
                  <a:lnTo>
                    <a:pt x="75564" y="878485"/>
                  </a:lnTo>
                  <a:lnTo>
                    <a:pt x="66213" y="926068"/>
                  </a:lnTo>
                  <a:lnTo>
                    <a:pt x="57478" y="973746"/>
                  </a:lnTo>
                  <a:lnTo>
                    <a:pt x="49360" y="1021512"/>
                  </a:lnTo>
                  <a:lnTo>
                    <a:pt x="41857" y="1069361"/>
                  </a:lnTo>
                  <a:lnTo>
                    <a:pt x="34971" y="1117285"/>
                  </a:lnTo>
                  <a:lnTo>
                    <a:pt x="28701" y="1165278"/>
                  </a:lnTo>
                  <a:lnTo>
                    <a:pt x="23047" y="1213334"/>
                  </a:lnTo>
                  <a:lnTo>
                    <a:pt x="18010" y="1261446"/>
                  </a:lnTo>
                  <a:lnTo>
                    <a:pt x="13589" y="1309607"/>
                  </a:lnTo>
                  <a:lnTo>
                    <a:pt x="9783" y="1357812"/>
                  </a:lnTo>
                  <a:lnTo>
                    <a:pt x="6594" y="1406054"/>
                  </a:lnTo>
                  <a:lnTo>
                    <a:pt x="4022" y="1454325"/>
                  </a:lnTo>
                  <a:lnTo>
                    <a:pt x="2065" y="1502621"/>
                  </a:lnTo>
                  <a:lnTo>
                    <a:pt x="724" y="1550933"/>
                  </a:lnTo>
                  <a:lnTo>
                    <a:pt x="0" y="1599257"/>
                  </a:lnTo>
                  <a:lnTo>
                    <a:pt x="0" y="1695916"/>
                  </a:lnTo>
                  <a:lnTo>
                    <a:pt x="724" y="1744243"/>
                  </a:lnTo>
                  <a:lnTo>
                    <a:pt x="2065" y="1792559"/>
                  </a:lnTo>
                  <a:lnTo>
                    <a:pt x="4022" y="1840858"/>
                  </a:lnTo>
                  <a:lnTo>
                    <a:pt x="6594" y="1889133"/>
                  </a:lnTo>
                  <a:lnTo>
                    <a:pt x="9783" y="1937377"/>
                  </a:lnTo>
                  <a:lnTo>
                    <a:pt x="13589" y="1985585"/>
                  </a:lnTo>
                  <a:lnTo>
                    <a:pt x="18010" y="2033749"/>
                  </a:lnTo>
                  <a:lnTo>
                    <a:pt x="23047" y="2081864"/>
                  </a:lnTo>
                  <a:lnTo>
                    <a:pt x="28701" y="2129922"/>
                  </a:lnTo>
                  <a:lnTo>
                    <a:pt x="34971" y="2177918"/>
                  </a:lnTo>
                  <a:lnTo>
                    <a:pt x="41857" y="2225844"/>
                  </a:lnTo>
                  <a:lnTo>
                    <a:pt x="49360" y="2273695"/>
                  </a:lnTo>
                  <a:lnTo>
                    <a:pt x="57478" y="2321463"/>
                  </a:lnTo>
                  <a:lnTo>
                    <a:pt x="66213" y="2369143"/>
                  </a:lnTo>
                  <a:lnTo>
                    <a:pt x="75564" y="2416727"/>
                  </a:lnTo>
                  <a:lnTo>
                    <a:pt x="85532" y="2464210"/>
                  </a:lnTo>
                  <a:lnTo>
                    <a:pt x="96116" y="2511585"/>
                  </a:lnTo>
                  <a:lnTo>
                    <a:pt x="107316" y="2558845"/>
                  </a:lnTo>
                  <a:lnTo>
                    <a:pt x="119133" y="2605985"/>
                  </a:lnTo>
                  <a:lnTo>
                    <a:pt x="131566" y="2652996"/>
                  </a:lnTo>
                  <a:lnTo>
                    <a:pt x="144616" y="2699874"/>
                  </a:lnTo>
                  <a:lnTo>
                    <a:pt x="158282" y="2746611"/>
                  </a:lnTo>
                  <a:lnTo>
                    <a:pt x="172564" y="2793201"/>
                  </a:lnTo>
                  <a:lnTo>
                    <a:pt x="187463" y="2839638"/>
                  </a:lnTo>
                  <a:lnTo>
                    <a:pt x="202978" y="2885915"/>
                  </a:lnTo>
                  <a:lnTo>
                    <a:pt x="219110" y="2932025"/>
                  </a:lnTo>
                  <a:lnTo>
                    <a:pt x="235858" y="2977963"/>
                  </a:lnTo>
                  <a:lnTo>
                    <a:pt x="253223" y="3023721"/>
                  </a:lnTo>
                  <a:lnTo>
                    <a:pt x="271205" y="3069293"/>
                  </a:lnTo>
                  <a:lnTo>
                    <a:pt x="289803" y="3114673"/>
                  </a:lnTo>
                  <a:lnTo>
                    <a:pt x="309017" y="3159854"/>
                  </a:lnTo>
                  <a:lnTo>
                    <a:pt x="328849" y="3204830"/>
                  </a:lnTo>
                  <a:lnTo>
                    <a:pt x="349297" y="3249594"/>
                  </a:lnTo>
                  <a:lnTo>
                    <a:pt x="370361" y="3294139"/>
                  </a:lnTo>
                  <a:lnTo>
                    <a:pt x="392042" y="3338461"/>
                  </a:lnTo>
                  <a:lnTo>
                    <a:pt x="414340" y="3382550"/>
                  </a:lnTo>
                  <a:lnTo>
                    <a:pt x="437255" y="3426403"/>
                  </a:lnTo>
                  <a:lnTo>
                    <a:pt x="460786" y="3470010"/>
                  </a:lnTo>
                  <a:lnTo>
                    <a:pt x="484934" y="3513368"/>
                  </a:lnTo>
                  <a:lnTo>
                    <a:pt x="509699" y="3556468"/>
                  </a:lnTo>
                  <a:lnTo>
                    <a:pt x="535081" y="3599305"/>
                  </a:lnTo>
                  <a:lnTo>
                    <a:pt x="561079" y="3641871"/>
                  </a:lnTo>
                  <a:lnTo>
                    <a:pt x="587694" y="3684161"/>
                  </a:lnTo>
                  <a:lnTo>
                    <a:pt x="614926" y="3726168"/>
                  </a:lnTo>
                  <a:lnTo>
                    <a:pt x="642775" y="3767886"/>
                  </a:lnTo>
                  <a:lnTo>
                    <a:pt x="671241" y="3809307"/>
                  </a:lnTo>
                  <a:lnTo>
                    <a:pt x="700323" y="3850426"/>
                  </a:lnTo>
                  <a:lnTo>
                    <a:pt x="730023" y="3891236"/>
                  </a:lnTo>
                  <a:lnTo>
                    <a:pt x="760339" y="3931730"/>
                  </a:lnTo>
                  <a:lnTo>
                    <a:pt x="791273" y="3971903"/>
                  </a:lnTo>
                  <a:lnTo>
                    <a:pt x="822823" y="4011747"/>
                  </a:lnTo>
                  <a:lnTo>
                    <a:pt x="854991" y="4051257"/>
                  </a:lnTo>
                  <a:lnTo>
                    <a:pt x="887775" y="4090425"/>
                  </a:lnTo>
                  <a:lnTo>
                    <a:pt x="921176" y="4129245"/>
                  </a:lnTo>
                  <a:lnTo>
                    <a:pt x="955195" y="4167711"/>
                  </a:lnTo>
                  <a:lnTo>
                    <a:pt x="989830" y="4205816"/>
                  </a:lnTo>
                  <a:lnTo>
                    <a:pt x="1025082" y="4243554"/>
                  </a:lnTo>
                  <a:lnTo>
                    <a:pt x="1060952" y="4280918"/>
                  </a:lnTo>
                  <a:lnTo>
                    <a:pt x="1097439" y="4317901"/>
                  </a:lnTo>
                  <a:lnTo>
                    <a:pt x="2701337" y="5921792"/>
                  </a:lnTo>
                  <a:lnTo>
                    <a:pt x="2701337" y="2919871"/>
                  </a:lnTo>
                  <a:lnTo>
                    <a:pt x="2598409" y="2816942"/>
                  </a:lnTo>
                  <a:lnTo>
                    <a:pt x="2562413" y="2779807"/>
                  </a:lnTo>
                  <a:lnTo>
                    <a:pt x="2527828" y="2741821"/>
                  </a:lnTo>
                  <a:lnTo>
                    <a:pt x="2494656" y="2703016"/>
                  </a:lnTo>
                  <a:lnTo>
                    <a:pt x="2462896" y="2663428"/>
                  </a:lnTo>
                  <a:lnTo>
                    <a:pt x="2432548" y="2623091"/>
                  </a:lnTo>
                  <a:lnTo>
                    <a:pt x="2403611" y="2582037"/>
                  </a:lnTo>
                  <a:lnTo>
                    <a:pt x="2376086" y="2540303"/>
                  </a:lnTo>
                  <a:lnTo>
                    <a:pt x="2349973" y="2497921"/>
                  </a:lnTo>
                  <a:lnTo>
                    <a:pt x="2325272" y="2454926"/>
                  </a:lnTo>
                  <a:lnTo>
                    <a:pt x="2301983" y="2411352"/>
                  </a:lnTo>
                  <a:lnTo>
                    <a:pt x="2280105" y="2367233"/>
                  </a:lnTo>
                  <a:lnTo>
                    <a:pt x="2259639" y="2322603"/>
                  </a:lnTo>
                  <a:lnTo>
                    <a:pt x="2240585" y="2277496"/>
                  </a:lnTo>
                  <a:lnTo>
                    <a:pt x="2222942" y="2231947"/>
                  </a:lnTo>
                  <a:lnTo>
                    <a:pt x="2206710" y="2185989"/>
                  </a:lnTo>
                  <a:lnTo>
                    <a:pt x="2191891" y="2139657"/>
                  </a:lnTo>
                  <a:lnTo>
                    <a:pt x="2178483" y="2092985"/>
                  </a:lnTo>
                  <a:lnTo>
                    <a:pt x="2166486" y="2046006"/>
                  </a:lnTo>
                  <a:lnTo>
                    <a:pt x="2155901" y="1998756"/>
                  </a:lnTo>
                  <a:lnTo>
                    <a:pt x="2146727" y="1951267"/>
                  </a:lnTo>
                  <a:lnTo>
                    <a:pt x="2138965" y="1903575"/>
                  </a:lnTo>
                  <a:lnTo>
                    <a:pt x="2132614" y="1855713"/>
                  </a:lnTo>
                  <a:lnTo>
                    <a:pt x="2127674" y="1807715"/>
                  </a:lnTo>
                  <a:lnTo>
                    <a:pt x="2124146" y="1759616"/>
                  </a:lnTo>
                  <a:lnTo>
                    <a:pt x="2122029" y="1711449"/>
                  </a:lnTo>
                  <a:lnTo>
                    <a:pt x="2121324" y="1663249"/>
                  </a:lnTo>
                  <a:lnTo>
                    <a:pt x="2121324" y="1657972"/>
                  </a:lnTo>
                  <a:lnTo>
                    <a:pt x="2122015" y="1652778"/>
                  </a:lnTo>
                  <a:lnTo>
                    <a:pt x="2122015" y="1642391"/>
                  </a:lnTo>
                  <a:lnTo>
                    <a:pt x="2121324" y="1637198"/>
                  </a:lnTo>
                  <a:lnTo>
                    <a:pt x="2121324" y="1632004"/>
                  </a:lnTo>
                  <a:lnTo>
                    <a:pt x="2122029" y="1583794"/>
                  </a:lnTo>
                  <a:lnTo>
                    <a:pt x="2124146" y="1535619"/>
                  </a:lnTo>
                  <a:lnTo>
                    <a:pt x="2127674" y="1487512"/>
                  </a:lnTo>
                  <a:lnTo>
                    <a:pt x="2132614" y="1439509"/>
                  </a:lnTo>
                  <a:lnTo>
                    <a:pt x="2138965" y="1391642"/>
                  </a:lnTo>
                  <a:lnTo>
                    <a:pt x="2146727" y="1343945"/>
                  </a:lnTo>
                  <a:lnTo>
                    <a:pt x="2155901" y="1296454"/>
                  </a:lnTo>
                  <a:lnTo>
                    <a:pt x="2166486" y="1249201"/>
                  </a:lnTo>
                  <a:lnTo>
                    <a:pt x="2178483" y="1202220"/>
                  </a:lnTo>
                  <a:lnTo>
                    <a:pt x="2191891" y="1155547"/>
                  </a:lnTo>
                  <a:lnTo>
                    <a:pt x="2206710" y="1109214"/>
                  </a:lnTo>
                  <a:lnTo>
                    <a:pt x="2222942" y="1063256"/>
                  </a:lnTo>
                  <a:lnTo>
                    <a:pt x="2240585" y="1017706"/>
                  </a:lnTo>
                  <a:lnTo>
                    <a:pt x="2259639" y="972599"/>
                  </a:lnTo>
                  <a:lnTo>
                    <a:pt x="2280105" y="927969"/>
                  </a:lnTo>
                  <a:lnTo>
                    <a:pt x="2301983" y="883849"/>
                  </a:lnTo>
                  <a:lnTo>
                    <a:pt x="2325272" y="840274"/>
                  </a:lnTo>
                  <a:lnTo>
                    <a:pt x="2349973" y="797278"/>
                  </a:lnTo>
                  <a:lnTo>
                    <a:pt x="2376086" y="754894"/>
                  </a:lnTo>
                  <a:lnTo>
                    <a:pt x="2403611" y="713157"/>
                  </a:lnTo>
                  <a:lnTo>
                    <a:pt x="2432548" y="672101"/>
                  </a:lnTo>
                  <a:lnTo>
                    <a:pt x="2462896" y="631759"/>
                  </a:lnTo>
                  <a:lnTo>
                    <a:pt x="2494656" y="592166"/>
                  </a:lnTo>
                  <a:lnTo>
                    <a:pt x="2527828" y="553355"/>
                  </a:lnTo>
                  <a:lnTo>
                    <a:pt x="2562413" y="515361"/>
                  </a:lnTo>
                  <a:lnTo>
                    <a:pt x="2598409" y="478217"/>
                  </a:lnTo>
                  <a:lnTo>
                    <a:pt x="2701337" y="375289"/>
                  </a:lnTo>
                  <a:lnTo>
                    <a:pt x="2701337" y="0"/>
                  </a:lnTo>
                  <a:close/>
                </a:path>
              </a:pathLst>
            </a:custGeom>
            <a:solidFill>
              <a:srgbClr val="E9BB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lang="en-AU" sz="1800" b="0" i="0" u="none" strike="noStrike" cap="none" noProof="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931045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EDD1"/>
        </a:solidFill>
        <a:effectLst/>
      </p:bgPr>
    </p:bg>
    <p:spTree>
      <p:nvGrpSpPr>
        <p:cNvPr id="1" name="">
          <a:extLst>
            <a:ext uri="{FF2B5EF4-FFF2-40B4-BE49-F238E27FC236}">
              <a16:creationId xmlns:a16="http://schemas.microsoft.com/office/drawing/2014/main" id="{E30D6B87-7FA2-8DBF-B208-C1EDC544C89F}"/>
            </a:ext>
          </a:extLst>
        </p:cNvPr>
        <p:cNvGrpSpPr/>
        <p:nvPr/>
      </p:nvGrpSpPr>
      <p:grpSpPr>
        <a:xfrm>
          <a:off x="0" y="0"/>
          <a:ext cx="0" cy="0"/>
          <a:chOff x="0" y="0"/>
          <a:chExt cx="0" cy="0"/>
        </a:xfrm>
      </p:grpSpPr>
      <p:pic>
        <p:nvPicPr>
          <p:cNvPr id="2" name="Picture 1" descr="A map of land with red squares&#10;&#10;AI-generated content may be incorrect.">
            <a:extLst>
              <a:ext uri="{FF2B5EF4-FFF2-40B4-BE49-F238E27FC236}">
                <a16:creationId xmlns:a16="http://schemas.microsoft.com/office/drawing/2014/main" id="{8B06E26B-4874-482A-9C79-B0C00FDF21C9}"/>
              </a:ext>
            </a:extLst>
          </p:cNvPr>
          <p:cNvPicPr>
            <a:picLocks noChangeAspect="1"/>
          </p:cNvPicPr>
          <p:nvPr/>
        </p:nvPicPr>
        <p:blipFill>
          <a:blip r:embed="rId2">
            <a:extLst>
              <a:ext uri="{28A0092B-C50C-407E-A947-70E740481C1C}">
                <a14:useLocalDpi xmlns:a14="http://schemas.microsoft.com/office/drawing/2010/main" val="0"/>
              </a:ext>
            </a:extLst>
          </a:blip>
          <a:srcRect b="12146"/>
          <a:stretch>
            <a:fillRect/>
          </a:stretch>
        </p:blipFill>
        <p:spPr>
          <a:xfrm>
            <a:off x="2056849" y="2205411"/>
            <a:ext cx="14063684" cy="8733541"/>
          </a:xfrm>
          <a:prstGeom prst="rect">
            <a:avLst/>
          </a:prstGeom>
        </p:spPr>
      </p:pic>
      <p:sp>
        <p:nvSpPr>
          <p:cNvPr id="3" name="Title 1">
            <a:extLst>
              <a:ext uri="{FF2B5EF4-FFF2-40B4-BE49-F238E27FC236}">
                <a16:creationId xmlns:a16="http://schemas.microsoft.com/office/drawing/2014/main" id="{945A7EFD-8156-D5CB-DCB1-D27AD16E5B7C}"/>
              </a:ext>
            </a:extLst>
          </p:cNvPr>
          <p:cNvSpPr>
            <a:spLocks noGrp="1"/>
          </p:cNvSpPr>
          <p:nvPr>
            <p:ph type="title"/>
          </p:nvPr>
        </p:nvSpPr>
        <p:spPr>
          <a:xfrm>
            <a:off x="931334" y="1147837"/>
            <a:ext cx="18728266" cy="3046988"/>
          </a:xfrm>
        </p:spPr>
        <p:txBody>
          <a:bodyPr/>
          <a:lstStyle/>
          <a:p>
            <a:r>
              <a:rPr lang="en-AU"/>
              <a:t>Hydrology – Changes in 1% AEP Depths</a:t>
            </a:r>
          </a:p>
        </p:txBody>
      </p:sp>
    </p:spTree>
    <p:extLst>
      <p:ext uri="{BB962C8B-B14F-4D97-AF65-F5344CB8AC3E}">
        <p14:creationId xmlns:p14="http://schemas.microsoft.com/office/powerpoint/2010/main" val="555690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75"/>
        <p:cNvGrpSpPr/>
        <p:nvPr/>
      </p:nvGrpSpPr>
      <p:grpSpPr>
        <a:xfrm>
          <a:off x="0" y="0"/>
          <a:ext cx="0" cy="0"/>
          <a:chOff x="0" y="0"/>
          <a:chExt cx="0" cy="0"/>
        </a:xfrm>
      </p:grpSpPr>
      <p:grpSp>
        <p:nvGrpSpPr>
          <p:cNvPr id="176" name="Google Shape;176;p11"/>
          <p:cNvGrpSpPr/>
          <p:nvPr/>
        </p:nvGrpSpPr>
        <p:grpSpPr>
          <a:xfrm>
            <a:off x="0" y="0"/>
            <a:ext cx="20104100" cy="11308720"/>
            <a:chOff x="0" y="0"/>
            <a:chExt cx="20104100" cy="11308720"/>
          </a:xfrm>
        </p:grpSpPr>
        <p:pic>
          <p:nvPicPr>
            <p:cNvPr id="177" name="Google Shape;177;p11"/>
            <p:cNvPicPr preferRelativeResize="0"/>
            <p:nvPr/>
          </p:nvPicPr>
          <p:blipFill rotWithShape="1">
            <a:blip r:embed="rId3">
              <a:alphaModFix/>
            </a:blip>
            <a:srcRect/>
            <a:stretch/>
          </p:blipFill>
          <p:spPr>
            <a:xfrm>
              <a:off x="0" y="0"/>
              <a:ext cx="20104100" cy="11308556"/>
            </a:xfrm>
            <a:prstGeom prst="rect">
              <a:avLst/>
            </a:prstGeom>
            <a:noFill/>
            <a:ln>
              <a:noFill/>
            </a:ln>
          </p:spPr>
        </p:pic>
        <p:sp>
          <p:nvSpPr>
            <p:cNvPr id="178" name="Google Shape;178;p11"/>
            <p:cNvSpPr/>
            <p:nvPr/>
          </p:nvSpPr>
          <p:spPr>
            <a:xfrm>
              <a:off x="2860141" y="5"/>
              <a:ext cx="17237710" cy="11308715"/>
            </a:xfrm>
            <a:custGeom>
              <a:avLst/>
              <a:gdLst/>
              <a:ahLst/>
              <a:cxnLst/>
              <a:rect l="l" t="t" r="r" b="b"/>
              <a:pathLst>
                <a:path w="17237710" h="11308715" extrusionOk="0">
                  <a:moveTo>
                    <a:pt x="524217" y="8198599"/>
                  </a:moveTo>
                  <a:lnTo>
                    <a:pt x="518591" y="8196072"/>
                  </a:lnTo>
                  <a:lnTo>
                    <a:pt x="516305" y="8195259"/>
                  </a:lnTo>
                  <a:lnTo>
                    <a:pt x="485025" y="8187131"/>
                  </a:lnTo>
                  <a:lnTo>
                    <a:pt x="459041" y="8185632"/>
                  </a:lnTo>
                  <a:lnTo>
                    <a:pt x="438391" y="8188579"/>
                  </a:lnTo>
                  <a:lnTo>
                    <a:pt x="397052" y="8213953"/>
                  </a:lnTo>
                  <a:lnTo>
                    <a:pt x="40246" y="8570760"/>
                  </a:lnTo>
                  <a:lnTo>
                    <a:pt x="9906" y="8616594"/>
                  </a:lnTo>
                  <a:lnTo>
                    <a:pt x="0" y="8668220"/>
                  </a:lnTo>
                  <a:lnTo>
                    <a:pt x="0" y="8669363"/>
                  </a:lnTo>
                  <a:lnTo>
                    <a:pt x="9906" y="8720976"/>
                  </a:lnTo>
                  <a:lnTo>
                    <a:pt x="40246" y="8766810"/>
                  </a:lnTo>
                  <a:lnTo>
                    <a:pt x="397052" y="9123616"/>
                  </a:lnTo>
                  <a:lnTo>
                    <a:pt x="438391" y="9148991"/>
                  </a:lnTo>
                  <a:lnTo>
                    <a:pt x="459041" y="9151937"/>
                  </a:lnTo>
                  <a:lnTo>
                    <a:pt x="485025" y="9150452"/>
                  </a:lnTo>
                  <a:lnTo>
                    <a:pt x="516255" y="9142336"/>
                  </a:lnTo>
                  <a:lnTo>
                    <a:pt x="518591" y="9141498"/>
                  </a:lnTo>
                  <a:lnTo>
                    <a:pt x="524217" y="9138958"/>
                  </a:lnTo>
                  <a:lnTo>
                    <a:pt x="505675" y="9122054"/>
                  </a:lnTo>
                  <a:lnTo>
                    <a:pt x="95338" y="8711705"/>
                  </a:lnTo>
                  <a:lnTo>
                    <a:pt x="87668" y="8702319"/>
                  </a:lnTo>
                  <a:lnTo>
                    <a:pt x="82194" y="8691905"/>
                  </a:lnTo>
                  <a:lnTo>
                    <a:pt x="78917" y="8680806"/>
                  </a:lnTo>
                  <a:lnTo>
                    <a:pt x="77825" y="8669363"/>
                  </a:lnTo>
                  <a:lnTo>
                    <a:pt x="77825" y="8668220"/>
                  </a:lnTo>
                  <a:lnTo>
                    <a:pt x="95338" y="8625853"/>
                  </a:lnTo>
                  <a:lnTo>
                    <a:pt x="505675" y="8215528"/>
                  </a:lnTo>
                  <a:lnTo>
                    <a:pt x="516864" y="8205343"/>
                  </a:lnTo>
                  <a:lnTo>
                    <a:pt x="524217" y="8198599"/>
                  </a:lnTo>
                  <a:close/>
                </a:path>
                <a:path w="17237710" h="11308715" extrusionOk="0">
                  <a:moveTo>
                    <a:pt x="1156703" y="8668220"/>
                  </a:moveTo>
                  <a:lnTo>
                    <a:pt x="1146797" y="8616607"/>
                  </a:lnTo>
                  <a:lnTo>
                    <a:pt x="1116457" y="8570760"/>
                  </a:lnTo>
                  <a:lnTo>
                    <a:pt x="759650" y="8213953"/>
                  </a:lnTo>
                  <a:lnTo>
                    <a:pt x="718312" y="8188579"/>
                  </a:lnTo>
                  <a:lnTo>
                    <a:pt x="697661" y="8185632"/>
                  </a:lnTo>
                  <a:lnTo>
                    <a:pt x="671664" y="8187131"/>
                  </a:lnTo>
                  <a:lnTo>
                    <a:pt x="640397" y="8195246"/>
                  </a:lnTo>
                  <a:lnTo>
                    <a:pt x="638111" y="8196072"/>
                  </a:lnTo>
                  <a:lnTo>
                    <a:pt x="632485" y="8198612"/>
                  </a:lnTo>
                  <a:lnTo>
                    <a:pt x="651027" y="8215516"/>
                  </a:lnTo>
                  <a:lnTo>
                    <a:pt x="1061364" y="8625865"/>
                  </a:lnTo>
                  <a:lnTo>
                    <a:pt x="1069035" y="8635251"/>
                  </a:lnTo>
                  <a:lnTo>
                    <a:pt x="1074508" y="8645665"/>
                  </a:lnTo>
                  <a:lnTo>
                    <a:pt x="1077785" y="8656764"/>
                  </a:lnTo>
                  <a:lnTo>
                    <a:pt x="1078877" y="8668220"/>
                  </a:lnTo>
                  <a:lnTo>
                    <a:pt x="1078877" y="8669363"/>
                  </a:lnTo>
                  <a:lnTo>
                    <a:pt x="1061364" y="8711717"/>
                  </a:lnTo>
                  <a:lnTo>
                    <a:pt x="651027" y="9122054"/>
                  </a:lnTo>
                  <a:lnTo>
                    <a:pt x="632485" y="9138971"/>
                  </a:lnTo>
                  <a:lnTo>
                    <a:pt x="638111" y="9141498"/>
                  </a:lnTo>
                  <a:lnTo>
                    <a:pt x="640486" y="9142336"/>
                  </a:lnTo>
                  <a:lnTo>
                    <a:pt x="671664" y="9150439"/>
                  </a:lnTo>
                  <a:lnTo>
                    <a:pt x="697661" y="9151937"/>
                  </a:lnTo>
                  <a:lnTo>
                    <a:pt x="718312" y="9149004"/>
                  </a:lnTo>
                  <a:lnTo>
                    <a:pt x="759650" y="9123616"/>
                  </a:lnTo>
                  <a:lnTo>
                    <a:pt x="1116457" y="8766810"/>
                  </a:lnTo>
                  <a:lnTo>
                    <a:pt x="1146797" y="8720976"/>
                  </a:lnTo>
                  <a:lnTo>
                    <a:pt x="1156703" y="8669363"/>
                  </a:lnTo>
                  <a:lnTo>
                    <a:pt x="1156703" y="8668220"/>
                  </a:lnTo>
                  <a:close/>
                </a:path>
                <a:path w="17237710" h="11308715" extrusionOk="0">
                  <a:moveTo>
                    <a:pt x="17237253" y="0"/>
                  </a:moveTo>
                  <a:lnTo>
                    <a:pt x="13153225" y="0"/>
                  </a:lnTo>
                  <a:lnTo>
                    <a:pt x="10131285" y="3021927"/>
                  </a:lnTo>
                  <a:lnTo>
                    <a:pt x="10094430" y="3059150"/>
                  </a:lnTo>
                  <a:lnTo>
                    <a:pt x="10058044" y="3096666"/>
                  </a:lnTo>
                  <a:lnTo>
                    <a:pt x="10022116" y="3134449"/>
                  </a:lnTo>
                  <a:lnTo>
                    <a:pt x="9986645" y="3172523"/>
                  </a:lnTo>
                  <a:lnTo>
                    <a:pt x="9951631" y="3210864"/>
                  </a:lnTo>
                  <a:lnTo>
                    <a:pt x="9917087" y="3249472"/>
                  </a:lnTo>
                  <a:lnTo>
                    <a:pt x="9883000" y="3288360"/>
                  </a:lnTo>
                  <a:lnTo>
                    <a:pt x="9849371" y="3327501"/>
                  </a:lnTo>
                  <a:lnTo>
                    <a:pt x="9816211" y="3366909"/>
                  </a:lnTo>
                  <a:lnTo>
                    <a:pt x="9783508" y="3406571"/>
                  </a:lnTo>
                  <a:lnTo>
                    <a:pt x="9751263" y="3446475"/>
                  </a:lnTo>
                  <a:lnTo>
                    <a:pt x="9719475" y="3486645"/>
                  </a:lnTo>
                  <a:lnTo>
                    <a:pt x="9688157" y="3527056"/>
                  </a:lnTo>
                  <a:lnTo>
                    <a:pt x="9657296" y="3567696"/>
                  </a:lnTo>
                  <a:lnTo>
                    <a:pt x="9626892" y="3608590"/>
                  </a:lnTo>
                  <a:lnTo>
                    <a:pt x="9596945" y="3649713"/>
                  </a:lnTo>
                  <a:lnTo>
                    <a:pt x="9567469" y="3691064"/>
                  </a:lnTo>
                  <a:lnTo>
                    <a:pt x="9538449" y="3732644"/>
                  </a:lnTo>
                  <a:lnTo>
                    <a:pt x="9509887" y="3774452"/>
                  </a:lnTo>
                  <a:lnTo>
                    <a:pt x="9481795" y="3816477"/>
                  </a:lnTo>
                  <a:lnTo>
                    <a:pt x="9454159" y="3858730"/>
                  </a:lnTo>
                  <a:lnTo>
                    <a:pt x="9426969" y="3901186"/>
                  </a:lnTo>
                  <a:lnTo>
                    <a:pt x="9400261" y="3943845"/>
                  </a:lnTo>
                  <a:lnTo>
                    <a:pt x="9373997" y="3986720"/>
                  </a:lnTo>
                  <a:lnTo>
                    <a:pt x="9348203" y="4029799"/>
                  </a:lnTo>
                  <a:lnTo>
                    <a:pt x="9322867" y="4073067"/>
                  </a:lnTo>
                  <a:lnTo>
                    <a:pt x="9297987" y="4116540"/>
                  </a:lnTo>
                  <a:lnTo>
                    <a:pt x="9273578" y="4160202"/>
                  </a:lnTo>
                  <a:lnTo>
                    <a:pt x="9249613" y="4204055"/>
                  </a:lnTo>
                  <a:lnTo>
                    <a:pt x="9226118" y="4248086"/>
                  </a:lnTo>
                  <a:lnTo>
                    <a:pt x="9203093" y="4292308"/>
                  </a:lnTo>
                  <a:lnTo>
                    <a:pt x="9180512" y="4336694"/>
                  </a:lnTo>
                  <a:lnTo>
                    <a:pt x="9158402" y="4381258"/>
                  </a:lnTo>
                  <a:lnTo>
                    <a:pt x="9136748" y="4426001"/>
                  </a:lnTo>
                  <a:lnTo>
                    <a:pt x="9115552" y="4470908"/>
                  </a:lnTo>
                  <a:lnTo>
                    <a:pt x="9094826" y="4515980"/>
                  </a:lnTo>
                  <a:lnTo>
                    <a:pt x="9074544" y="4561205"/>
                  </a:lnTo>
                  <a:lnTo>
                    <a:pt x="9054732" y="4606582"/>
                  </a:lnTo>
                  <a:lnTo>
                    <a:pt x="9035390" y="4652124"/>
                  </a:lnTo>
                  <a:lnTo>
                    <a:pt x="9016492" y="4697806"/>
                  </a:lnTo>
                  <a:lnTo>
                    <a:pt x="8998064" y="4743640"/>
                  </a:lnTo>
                  <a:lnTo>
                    <a:pt x="8980094" y="4789602"/>
                  </a:lnTo>
                  <a:lnTo>
                    <a:pt x="8962580" y="4835715"/>
                  </a:lnTo>
                  <a:lnTo>
                    <a:pt x="8945524" y="4881956"/>
                  </a:lnTo>
                  <a:lnTo>
                    <a:pt x="8928938" y="4928336"/>
                  </a:lnTo>
                  <a:lnTo>
                    <a:pt x="8912809" y="4974831"/>
                  </a:lnTo>
                  <a:lnTo>
                    <a:pt x="8897137" y="5021465"/>
                  </a:lnTo>
                  <a:lnTo>
                    <a:pt x="8881935" y="5068214"/>
                  </a:lnTo>
                  <a:lnTo>
                    <a:pt x="8867178" y="5115077"/>
                  </a:lnTo>
                  <a:lnTo>
                    <a:pt x="8852891" y="5162054"/>
                  </a:lnTo>
                  <a:lnTo>
                    <a:pt x="8839060" y="5209133"/>
                  </a:lnTo>
                  <a:lnTo>
                    <a:pt x="8825687" y="5256327"/>
                  </a:lnTo>
                  <a:lnTo>
                    <a:pt x="8812784" y="5303621"/>
                  </a:lnTo>
                  <a:lnTo>
                    <a:pt x="8800338" y="5351005"/>
                  </a:lnTo>
                  <a:lnTo>
                    <a:pt x="8788349" y="5398503"/>
                  </a:lnTo>
                  <a:lnTo>
                    <a:pt x="8776818" y="5446077"/>
                  </a:lnTo>
                  <a:lnTo>
                    <a:pt x="8765743" y="5493740"/>
                  </a:lnTo>
                  <a:lnTo>
                    <a:pt x="8755139" y="5541492"/>
                  </a:lnTo>
                  <a:lnTo>
                    <a:pt x="8744991" y="5589333"/>
                  </a:lnTo>
                  <a:lnTo>
                    <a:pt x="8735301" y="5637238"/>
                  </a:lnTo>
                  <a:lnTo>
                    <a:pt x="8726081" y="5685218"/>
                  </a:lnTo>
                  <a:lnTo>
                    <a:pt x="8717305" y="5733275"/>
                  </a:lnTo>
                  <a:lnTo>
                    <a:pt x="8709000" y="5781395"/>
                  </a:lnTo>
                  <a:lnTo>
                    <a:pt x="8701151" y="5829579"/>
                  </a:lnTo>
                  <a:lnTo>
                    <a:pt x="8693760" y="5877814"/>
                  </a:lnTo>
                  <a:lnTo>
                    <a:pt x="8686838" y="5926112"/>
                  </a:lnTo>
                  <a:lnTo>
                    <a:pt x="8680374" y="5974461"/>
                  </a:lnTo>
                  <a:lnTo>
                    <a:pt x="8674354" y="6022860"/>
                  </a:lnTo>
                  <a:lnTo>
                    <a:pt x="8668817" y="6071298"/>
                  </a:lnTo>
                  <a:lnTo>
                    <a:pt x="8663724" y="6119787"/>
                  </a:lnTo>
                  <a:lnTo>
                    <a:pt x="8659101" y="6168314"/>
                  </a:lnTo>
                  <a:lnTo>
                    <a:pt x="8654923" y="6216866"/>
                  </a:lnTo>
                  <a:lnTo>
                    <a:pt x="8651215" y="6265456"/>
                  </a:lnTo>
                  <a:lnTo>
                    <a:pt x="8647976" y="6314071"/>
                  </a:lnTo>
                  <a:lnTo>
                    <a:pt x="8645182" y="6362700"/>
                  </a:lnTo>
                  <a:lnTo>
                    <a:pt x="8642858" y="6411366"/>
                  </a:lnTo>
                  <a:lnTo>
                    <a:pt x="8640991" y="6460033"/>
                  </a:lnTo>
                  <a:lnTo>
                    <a:pt x="8639581" y="6508724"/>
                  </a:lnTo>
                  <a:lnTo>
                    <a:pt x="8638629" y="6557416"/>
                  </a:lnTo>
                  <a:lnTo>
                    <a:pt x="8638057" y="6606121"/>
                  </a:lnTo>
                  <a:lnTo>
                    <a:pt x="8638057" y="6703530"/>
                  </a:lnTo>
                  <a:lnTo>
                    <a:pt x="8638629" y="6752234"/>
                  </a:lnTo>
                  <a:lnTo>
                    <a:pt x="8639581" y="6800926"/>
                  </a:lnTo>
                  <a:lnTo>
                    <a:pt x="8640991" y="6849618"/>
                  </a:lnTo>
                  <a:lnTo>
                    <a:pt x="8642858" y="6898297"/>
                  </a:lnTo>
                  <a:lnTo>
                    <a:pt x="8645182" y="6946963"/>
                  </a:lnTo>
                  <a:lnTo>
                    <a:pt x="8647976" y="6995604"/>
                  </a:lnTo>
                  <a:lnTo>
                    <a:pt x="8651215" y="7044220"/>
                  </a:lnTo>
                  <a:lnTo>
                    <a:pt x="8654923" y="7092810"/>
                  </a:lnTo>
                  <a:lnTo>
                    <a:pt x="8659101" y="7141362"/>
                  </a:lnTo>
                  <a:lnTo>
                    <a:pt x="8663724" y="7189889"/>
                  </a:lnTo>
                  <a:lnTo>
                    <a:pt x="8668817" y="7238378"/>
                  </a:lnTo>
                  <a:lnTo>
                    <a:pt x="8674354" y="7286828"/>
                  </a:lnTo>
                  <a:lnTo>
                    <a:pt x="8680374" y="7335228"/>
                  </a:lnTo>
                  <a:lnTo>
                    <a:pt x="8686838" y="7383577"/>
                  </a:lnTo>
                  <a:lnTo>
                    <a:pt x="8693760" y="7431875"/>
                  </a:lnTo>
                  <a:lnTo>
                    <a:pt x="8701151" y="7480122"/>
                  </a:lnTo>
                  <a:lnTo>
                    <a:pt x="8709000" y="7528306"/>
                  </a:lnTo>
                  <a:lnTo>
                    <a:pt x="8717305" y="7576426"/>
                  </a:lnTo>
                  <a:lnTo>
                    <a:pt x="8726081" y="7624483"/>
                  </a:lnTo>
                  <a:lnTo>
                    <a:pt x="8735301" y="7672464"/>
                  </a:lnTo>
                  <a:lnTo>
                    <a:pt x="8744991" y="7720381"/>
                  </a:lnTo>
                  <a:lnTo>
                    <a:pt x="8755139" y="7768209"/>
                  </a:lnTo>
                  <a:lnTo>
                    <a:pt x="8765743" y="7815961"/>
                  </a:lnTo>
                  <a:lnTo>
                    <a:pt x="8776818" y="7863637"/>
                  </a:lnTo>
                  <a:lnTo>
                    <a:pt x="8788349" y="7911211"/>
                  </a:lnTo>
                  <a:lnTo>
                    <a:pt x="8800338" y="7958696"/>
                  </a:lnTo>
                  <a:lnTo>
                    <a:pt x="8812784" y="8006093"/>
                  </a:lnTo>
                  <a:lnTo>
                    <a:pt x="8825687" y="8053387"/>
                  </a:lnTo>
                  <a:lnTo>
                    <a:pt x="8839060" y="8100581"/>
                  </a:lnTo>
                  <a:lnTo>
                    <a:pt x="8852891" y="8147672"/>
                  </a:lnTo>
                  <a:lnTo>
                    <a:pt x="8867178" y="8194649"/>
                  </a:lnTo>
                  <a:lnTo>
                    <a:pt x="8881935" y="8241512"/>
                  </a:lnTo>
                  <a:lnTo>
                    <a:pt x="8897137" y="8288248"/>
                  </a:lnTo>
                  <a:lnTo>
                    <a:pt x="8912809" y="8334883"/>
                  </a:lnTo>
                  <a:lnTo>
                    <a:pt x="8928938" y="8381390"/>
                  </a:lnTo>
                  <a:lnTo>
                    <a:pt x="8945524" y="8427758"/>
                  </a:lnTo>
                  <a:lnTo>
                    <a:pt x="8962580" y="8473999"/>
                  </a:lnTo>
                  <a:lnTo>
                    <a:pt x="8980094" y="8520112"/>
                  </a:lnTo>
                  <a:lnTo>
                    <a:pt x="8998064" y="8566086"/>
                  </a:lnTo>
                  <a:lnTo>
                    <a:pt x="9016492" y="8611921"/>
                  </a:lnTo>
                  <a:lnTo>
                    <a:pt x="9035390" y="8657603"/>
                  </a:lnTo>
                  <a:lnTo>
                    <a:pt x="9054732" y="8703132"/>
                  </a:lnTo>
                  <a:lnTo>
                    <a:pt x="9074544" y="8748522"/>
                  </a:lnTo>
                  <a:lnTo>
                    <a:pt x="9094826" y="8793747"/>
                  </a:lnTo>
                  <a:lnTo>
                    <a:pt x="9115552" y="8838806"/>
                  </a:lnTo>
                  <a:lnTo>
                    <a:pt x="9136748" y="8883713"/>
                  </a:lnTo>
                  <a:lnTo>
                    <a:pt x="9158402" y="8928456"/>
                  </a:lnTo>
                  <a:lnTo>
                    <a:pt x="9180512" y="8973020"/>
                  </a:lnTo>
                  <a:lnTo>
                    <a:pt x="9203093" y="9017406"/>
                  </a:lnTo>
                  <a:lnTo>
                    <a:pt x="9226118" y="9061628"/>
                  </a:lnTo>
                  <a:lnTo>
                    <a:pt x="9249613" y="9105659"/>
                  </a:lnTo>
                  <a:lnTo>
                    <a:pt x="9273578" y="9149512"/>
                  </a:lnTo>
                  <a:lnTo>
                    <a:pt x="9297987" y="9193162"/>
                  </a:lnTo>
                  <a:lnTo>
                    <a:pt x="9322867" y="9236634"/>
                  </a:lnTo>
                  <a:lnTo>
                    <a:pt x="9348203" y="9279903"/>
                  </a:lnTo>
                  <a:lnTo>
                    <a:pt x="9373997" y="9322981"/>
                  </a:lnTo>
                  <a:lnTo>
                    <a:pt x="9400261" y="9365856"/>
                  </a:lnTo>
                  <a:lnTo>
                    <a:pt x="9426969" y="9408516"/>
                  </a:lnTo>
                  <a:lnTo>
                    <a:pt x="9454159" y="9450972"/>
                  </a:lnTo>
                  <a:lnTo>
                    <a:pt x="9481795" y="9493212"/>
                  </a:lnTo>
                  <a:lnTo>
                    <a:pt x="9509887" y="9535236"/>
                  </a:lnTo>
                  <a:lnTo>
                    <a:pt x="9538449" y="9577045"/>
                  </a:lnTo>
                  <a:lnTo>
                    <a:pt x="9567469" y="9618624"/>
                  </a:lnTo>
                  <a:lnTo>
                    <a:pt x="9596945" y="9659976"/>
                  </a:lnTo>
                  <a:lnTo>
                    <a:pt x="9626892" y="9701098"/>
                  </a:lnTo>
                  <a:lnTo>
                    <a:pt x="9657296" y="9741979"/>
                  </a:lnTo>
                  <a:lnTo>
                    <a:pt x="9688157" y="9782632"/>
                  </a:lnTo>
                  <a:lnTo>
                    <a:pt x="9719475" y="9823031"/>
                  </a:lnTo>
                  <a:lnTo>
                    <a:pt x="9751263" y="9863188"/>
                  </a:lnTo>
                  <a:lnTo>
                    <a:pt x="9783508" y="9903104"/>
                  </a:lnTo>
                  <a:lnTo>
                    <a:pt x="9816211" y="9942754"/>
                  </a:lnTo>
                  <a:lnTo>
                    <a:pt x="9849371" y="9982162"/>
                  </a:lnTo>
                  <a:lnTo>
                    <a:pt x="9883000" y="10021303"/>
                  </a:lnTo>
                  <a:lnTo>
                    <a:pt x="9917087" y="10060178"/>
                  </a:lnTo>
                  <a:lnTo>
                    <a:pt x="9951631" y="10098786"/>
                  </a:lnTo>
                  <a:lnTo>
                    <a:pt x="9986645" y="10137127"/>
                  </a:lnTo>
                  <a:lnTo>
                    <a:pt x="10022116" y="10175189"/>
                  </a:lnTo>
                  <a:lnTo>
                    <a:pt x="10058044" y="10212984"/>
                  </a:lnTo>
                  <a:lnTo>
                    <a:pt x="10094430" y="10250487"/>
                  </a:lnTo>
                  <a:lnTo>
                    <a:pt x="10131285" y="10287711"/>
                  </a:lnTo>
                  <a:lnTo>
                    <a:pt x="11152137" y="11308550"/>
                  </a:lnTo>
                  <a:lnTo>
                    <a:pt x="15236165" y="11308550"/>
                  </a:lnTo>
                  <a:lnTo>
                    <a:pt x="12173306" y="8245691"/>
                  </a:lnTo>
                  <a:lnTo>
                    <a:pt x="12136755" y="8208277"/>
                  </a:lnTo>
                  <a:lnTo>
                    <a:pt x="12101246" y="8170215"/>
                  </a:lnTo>
                  <a:lnTo>
                    <a:pt x="12066803" y="8131518"/>
                  </a:lnTo>
                  <a:lnTo>
                    <a:pt x="12033428" y="8092224"/>
                  </a:lnTo>
                  <a:lnTo>
                    <a:pt x="12001106" y="8052333"/>
                  </a:lnTo>
                  <a:lnTo>
                    <a:pt x="11969839" y="8011884"/>
                  </a:lnTo>
                  <a:lnTo>
                    <a:pt x="11939638" y="7970875"/>
                  </a:lnTo>
                  <a:lnTo>
                    <a:pt x="11910492" y="7929334"/>
                  </a:lnTo>
                  <a:lnTo>
                    <a:pt x="11882412" y="7887271"/>
                  </a:lnTo>
                  <a:lnTo>
                    <a:pt x="11855387" y="7844726"/>
                  </a:lnTo>
                  <a:lnTo>
                    <a:pt x="11829428" y="7801711"/>
                  </a:lnTo>
                  <a:lnTo>
                    <a:pt x="11804523" y="7758227"/>
                  </a:lnTo>
                  <a:lnTo>
                    <a:pt x="11780685" y="7714310"/>
                  </a:lnTo>
                  <a:lnTo>
                    <a:pt x="11757901" y="7669974"/>
                  </a:lnTo>
                  <a:lnTo>
                    <a:pt x="11736172" y="7625245"/>
                  </a:lnTo>
                  <a:lnTo>
                    <a:pt x="11715509" y="7580135"/>
                  </a:lnTo>
                  <a:lnTo>
                    <a:pt x="11695900" y="7534656"/>
                  </a:lnTo>
                  <a:lnTo>
                    <a:pt x="11677358" y="7488847"/>
                  </a:lnTo>
                  <a:lnTo>
                    <a:pt x="11659870" y="7442708"/>
                  </a:lnTo>
                  <a:lnTo>
                    <a:pt x="11643449" y="7396264"/>
                  </a:lnTo>
                  <a:lnTo>
                    <a:pt x="11628082" y="7349541"/>
                  </a:lnTo>
                  <a:lnTo>
                    <a:pt x="11613782" y="7302551"/>
                  </a:lnTo>
                  <a:lnTo>
                    <a:pt x="11600536" y="7255307"/>
                  </a:lnTo>
                  <a:lnTo>
                    <a:pt x="11588344" y="7207847"/>
                  </a:lnTo>
                  <a:lnTo>
                    <a:pt x="11577218" y="7160171"/>
                  </a:lnTo>
                  <a:lnTo>
                    <a:pt x="11567160" y="7112305"/>
                  </a:lnTo>
                  <a:lnTo>
                    <a:pt x="11558156" y="7064273"/>
                  </a:lnTo>
                  <a:lnTo>
                    <a:pt x="11550206" y="7016089"/>
                  </a:lnTo>
                  <a:lnTo>
                    <a:pt x="11543309" y="6967766"/>
                  </a:lnTo>
                  <a:lnTo>
                    <a:pt x="11537493" y="6919328"/>
                  </a:lnTo>
                  <a:lnTo>
                    <a:pt x="11532718" y="6870801"/>
                  </a:lnTo>
                  <a:lnTo>
                    <a:pt x="11529009" y="6822199"/>
                  </a:lnTo>
                  <a:lnTo>
                    <a:pt x="11526368" y="6773545"/>
                  </a:lnTo>
                  <a:lnTo>
                    <a:pt x="11524767" y="6724840"/>
                  </a:lnTo>
                  <a:lnTo>
                    <a:pt x="11524247" y="6676123"/>
                  </a:lnTo>
                  <a:lnTo>
                    <a:pt x="11524247" y="6668948"/>
                  </a:lnTo>
                  <a:lnTo>
                    <a:pt x="11525199" y="6661886"/>
                  </a:lnTo>
                  <a:lnTo>
                    <a:pt x="11525199" y="6647751"/>
                  </a:lnTo>
                  <a:lnTo>
                    <a:pt x="11524247" y="6640690"/>
                  </a:lnTo>
                  <a:lnTo>
                    <a:pt x="11524247" y="6633616"/>
                  </a:lnTo>
                  <a:lnTo>
                    <a:pt x="11524767" y="6584899"/>
                  </a:lnTo>
                  <a:lnTo>
                    <a:pt x="11526368" y="6536182"/>
                  </a:lnTo>
                  <a:lnTo>
                    <a:pt x="11529009" y="6487515"/>
                  </a:lnTo>
                  <a:lnTo>
                    <a:pt x="11532718" y="6438913"/>
                  </a:lnTo>
                  <a:lnTo>
                    <a:pt x="11537493" y="6390373"/>
                  </a:lnTo>
                  <a:lnTo>
                    <a:pt x="11543309" y="6341935"/>
                  </a:lnTo>
                  <a:lnTo>
                    <a:pt x="11550206" y="6293612"/>
                  </a:lnTo>
                  <a:lnTo>
                    <a:pt x="11558156" y="6245428"/>
                  </a:lnTo>
                  <a:lnTo>
                    <a:pt x="11567160" y="6197384"/>
                  </a:lnTo>
                  <a:lnTo>
                    <a:pt x="11577218" y="6149518"/>
                  </a:lnTo>
                  <a:lnTo>
                    <a:pt x="11588344" y="6101842"/>
                  </a:lnTo>
                  <a:lnTo>
                    <a:pt x="11600536" y="6054382"/>
                  </a:lnTo>
                  <a:lnTo>
                    <a:pt x="11613782" y="6007138"/>
                  </a:lnTo>
                  <a:lnTo>
                    <a:pt x="11628082" y="5960148"/>
                  </a:lnTo>
                  <a:lnTo>
                    <a:pt x="11643449" y="5913425"/>
                  </a:lnTo>
                  <a:lnTo>
                    <a:pt x="11659870" y="5866981"/>
                  </a:lnTo>
                  <a:lnTo>
                    <a:pt x="11677358" y="5820842"/>
                  </a:lnTo>
                  <a:lnTo>
                    <a:pt x="11695900" y="5775033"/>
                  </a:lnTo>
                  <a:lnTo>
                    <a:pt x="11715509" y="5729554"/>
                  </a:lnTo>
                  <a:lnTo>
                    <a:pt x="11736172" y="5684444"/>
                  </a:lnTo>
                  <a:lnTo>
                    <a:pt x="11757901" y="5639714"/>
                  </a:lnTo>
                  <a:lnTo>
                    <a:pt x="11780685" y="5595378"/>
                  </a:lnTo>
                  <a:lnTo>
                    <a:pt x="11804523" y="5551462"/>
                  </a:lnTo>
                  <a:lnTo>
                    <a:pt x="11829428" y="5507977"/>
                  </a:lnTo>
                  <a:lnTo>
                    <a:pt x="11855387" y="5464949"/>
                  </a:lnTo>
                  <a:lnTo>
                    <a:pt x="11882412" y="5422404"/>
                  </a:lnTo>
                  <a:lnTo>
                    <a:pt x="11910492" y="5380355"/>
                  </a:lnTo>
                  <a:lnTo>
                    <a:pt x="11939638" y="5338800"/>
                  </a:lnTo>
                  <a:lnTo>
                    <a:pt x="11969839" y="5297792"/>
                  </a:lnTo>
                  <a:lnTo>
                    <a:pt x="12001106" y="5257330"/>
                  </a:lnTo>
                  <a:lnTo>
                    <a:pt x="12033428" y="5217439"/>
                  </a:lnTo>
                  <a:lnTo>
                    <a:pt x="12066803" y="5178133"/>
                  </a:lnTo>
                  <a:lnTo>
                    <a:pt x="12101246" y="5139436"/>
                  </a:lnTo>
                  <a:lnTo>
                    <a:pt x="12136755" y="5101361"/>
                  </a:lnTo>
                  <a:lnTo>
                    <a:pt x="12173306" y="5063934"/>
                  </a:lnTo>
                  <a:lnTo>
                    <a:pt x="17237253" y="0"/>
                  </a:lnTo>
                  <a:close/>
                </a:path>
              </a:pathLst>
            </a:custGeom>
            <a:solidFill>
              <a:srgbClr val="E9BB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lang="en-AU" sz="1800" b="0" i="0" u="none" strike="noStrike" cap="none" noProof="0">
                <a:solidFill>
                  <a:srgbClr val="000000"/>
                </a:solidFill>
                <a:latin typeface="Arial"/>
                <a:ea typeface="Arial"/>
                <a:cs typeface="Arial"/>
                <a:sym typeface="Arial"/>
              </a:endParaRPr>
            </a:p>
          </p:txBody>
        </p:sp>
        <p:sp>
          <p:nvSpPr>
            <p:cNvPr id="179" name="Google Shape;179;p11"/>
            <p:cNvSpPr/>
            <p:nvPr/>
          </p:nvSpPr>
          <p:spPr>
            <a:xfrm>
              <a:off x="1599654" y="8254930"/>
              <a:ext cx="3697604" cy="1483360"/>
            </a:xfrm>
            <a:custGeom>
              <a:avLst/>
              <a:gdLst/>
              <a:ahLst/>
              <a:cxnLst/>
              <a:rect l="l" t="t" r="r" b="b"/>
              <a:pathLst>
                <a:path w="3697604" h="1483359" extrusionOk="0">
                  <a:moveTo>
                    <a:pt x="324243" y="1091260"/>
                  </a:moveTo>
                  <a:lnTo>
                    <a:pt x="259676" y="1091260"/>
                  </a:lnTo>
                  <a:lnTo>
                    <a:pt x="177609" y="1278915"/>
                  </a:lnTo>
                  <a:lnTo>
                    <a:pt x="153530" y="1340192"/>
                  </a:lnTo>
                  <a:lnTo>
                    <a:pt x="132194" y="1277277"/>
                  </a:lnTo>
                  <a:lnTo>
                    <a:pt x="62699" y="1091260"/>
                  </a:lnTo>
                  <a:lnTo>
                    <a:pt x="0" y="1091260"/>
                  </a:lnTo>
                  <a:lnTo>
                    <a:pt x="0" y="1091819"/>
                  </a:lnTo>
                  <a:lnTo>
                    <a:pt x="148615" y="1481912"/>
                  </a:lnTo>
                  <a:lnTo>
                    <a:pt x="324243" y="1091260"/>
                  </a:lnTo>
                  <a:close/>
                </a:path>
                <a:path w="3697604" h="1483359" extrusionOk="0">
                  <a:moveTo>
                    <a:pt x="599414" y="1091260"/>
                  </a:moveTo>
                  <a:lnTo>
                    <a:pt x="367995" y="1091260"/>
                  </a:lnTo>
                  <a:lnTo>
                    <a:pt x="367995" y="1142060"/>
                  </a:lnTo>
                  <a:lnTo>
                    <a:pt x="367995" y="1305890"/>
                  </a:lnTo>
                  <a:lnTo>
                    <a:pt x="367995" y="1356690"/>
                  </a:lnTo>
                  <a:lnTo>
                    <a:pt x="367995" y="1422730"/>
                  </a:lnTo>
                  <a:lnTo>
                    <a:pt x="367995" y="1474800"/>
                  </a:lnTo>
                  <a:lnTo>
                    <a:pt x="599414" y="1474800"/>
                  </a:lnTo>
                  <a:lnTo>
                    <a:pt x="599414" y="1422730"/>
                  </a:lnTo>
                  <a:lnTo>
                    <a:pt x="424332" y="1422730"/>
                  </a:lnTo>
                  <a:lnTo>
                    <a:pt x="424332" y="1356690"/>
                  </a:lnTo>
                  <a:lnTo>
                    <a:pt x="574255" y="1356690"/>
                  </a:lnTo>
                  <a:lnTo>
                    <a:pt x="574255" y="1305890"/>
                  </a:lnTo>
                  <a:lnTo>
                    <a:pt x="424332" y="1305890"/>
                  </a:lnTo>
                  <a:lnTo>
                    <a:pt x="424332" y="1142060"/>
                  </a:lnTo>
                  <a:lnTo>
                    <a:pt x="599414" y="1142060"/>
                  </a:lnTo>
                  <a:lnTo>
                    <a:pt x="599414" y="1091260"/>
                  </a:lnTo>
                  <a:close/>
                </a:path>
                <a:path w="3697604" h="1483359" extrusionOk="0">
                  <a:moveTo>
                    <a:pt x="984592" y="1091793"/>
                  </a:moveTo>
                  <a:lnTo>
                    <a:pt x="921677" y="1091793"/>
                  </a:lnTo>
                  <a:lnTo>
                    <a:pt x="921677" y="1280566"/>
                  </a:lnTo>
                  <a:lnTo>
                    <a:pt x="922223" y="1339113"/>
                  </a:lnTo>
                  <a:lnTo>
                    <a:pt x="876261" y="1291501"/>
                  </a:lnTo>
                  <a:lnTo>
                    <a:pt x="665060" y="1083043"/>
                  </a:lnTo>
                  <a:lnTo>
                    <a:pt x="665060" y="1472044"/>
                  </a:lnTo>
                  <a:lnTo>
                    <a:pt x="725805" y="1472044"/>
                  </a:lnTo>
                  <a:lnTo>
                    <a:pt x="725805" y="1271816"/>
                  </a:lnTo>
                  <a:lnTo>
                    <a:pt x="725246" y="1224191"/>
                  </a:lnTo>
                  <a:lnTo>
                    <a:pt x="763003" y="1264691"/>
                  </a:lnTo>
                  <a:lnTo>
                    <a:pt x="984592" y="1479181"/>
                  </a:lnTo>
                  <a:lnTo>
                    <a:pt x="984592" y="1091793"/>
                  </a:lnTo>
                  <a:close/>
                </a:path>
                <a:path w="3697604" h="1483359" extrusionOk="0">
                  <a:moveTo>
                    <a:pt x="1374686" y="1091793"/>
                  </a:moveTo>
                  <a:lnTo>
                    <a:pt x="1311770" y="1091793"/>
                  </a:lnTo>
                  <a:lnTo>
                    <a:pt x="1311770" y="1280566"/>
                  </a:lnTo>
                  <a:lnTo>
                    <a:pt x="1312303" y="1339113"/>
                  </a:lnTo>
                  <a:lnTo>
                    <a:pt x="1266367" y="1291501"/>
                  </a:lnTo>
                  <a:lnTo>
                    <a:pt x="1055154" y="1083043"/>
                  </a:lnTo>
                  <a:lnTo>
                    <a:pt x="1055154" y="1472044"/>
                  </a:lnTo>
                  <a:lnTo>
                    <a:pt x="1115885" y="1472044"/>
                  </a:lnTo>
                  <a:lnTo>
                    <a:pt x="1115885" y="1271816"/>
                  </a:lnTo>
                  <a:lnTo>
                    <a:pt x="1115339" y="1224191"/>
                  </a:lnTo>
                  <a:lnTo>
                    <a:pt x="1153096" y="1264691"/>
                  </a:lnTo>
                  <a:lnTo>
                    <a:pt x="1374686" y="1479181"/>
                  </a:lnTo>
                  <a:lnTo>
                    <a:pt x="1374686" y="1091793"/>
                  </a:lnTo>
                  <a:close/>
                </a:path>
                <a:path w="3697604" h="1483359" extrusionOk="0">
                  <a:moveTo>
                    <a:pt x="1663255" y="413867"/>
                  </a:moveTo>
                  <a:lnTo>
                    <a:pt x="1540903" y="291515"/>
                  </a:lnTo>
                  <a:lnTo>
                    <a:pt x="1418551" y="413867"/>
                  </a:lnTo>
                  <a:lnTo>
                    <a:pt x="1540903" y="536219"/>
                  </a:lnTo>
                  <a:lnTo>
                    <a:pt x="1663255" y="413867"/>
                  </a:lnTo>
                  <a:close/>
                </a:path>
                <a:path w="3697604" h="1483359" extrusionOk="0">
                  <a:moveTo>
                    <a:pt x="1832851" y="569709"/>
                  </a:moveTo>
                  <a:lnTo>
                    <a:pt x="1710499" y="447357"/>
                  </a:lnTo>
                  <a:lnTo>
                    <a:pt x="1588147" y="569709"/>
                  </a:lnTo>
                  <a:lnTo>
                    <a:pt x="1710499" y="692061"/>
                  </a:lnTo>
                  <a:lnTo>
                    <a:pt x="1832851" y="569709"/>
                  </a:lnTo>
                  <a:close/>
                </a:path>
                <a:path w="3697604" h="1483359" extrusionOk="0">
                  <a:moveTo>
                    <a:pt x="1832851" y="258013"/>
                  </a:moveTo>
                  <a:lnTo>
                    <a:pt x="1710499" y="135661"/>
                  </a:lnTo>
                  <a:lnTo>
                    <a:pt x="1588147" y="258013"/>
                  </a:lnTo>
                  <a:lnTo>
                    <a:pt x="1710499" y="380377"/>
                  </a:lnTo>
                  <a:lnTo>
                    <a:pt x="1832851" y="258013"/>
                  </a:lnTo>
                  <a:close/>
                </a:path>
                <a:path w="3697604" h="1483359" extrusionOk="0">
                  <a:moveTo>
                    <a:pt x="1864347" y="1091260"/>
                  </a:moveTo>
                  <a:lnTo>
                    <a:pt x="1632915" y="1091260"/>
                  </a:lnTo>
                  <a:lnTo>
                    <a:pt x="1632915" y="1142060"/>
                  </a:lnTo>
                  <a:lnTo>
                    <a:pt x="1632915" y="1305890"/>
                  </a:lnTo>
                  <a:lnTo>
                    <a:pt x="1632915" y="1356690"/>
                  </a:lnTo>
                  <a:lnTo>
                    <a:pt x="1632915" y="1422730"/>
                  </a:lnTo>
                  <a:lnTo>
                    <a:pt x="1632915" y="1474800"/>
                  </a:lnTo>
                  <a:lnTo>
                    <a:pt x="1864347" y="1474800"/>
                  </a:lnTo>
                  <a:lnTo>
                    <a:pt x="1864347" y="1422730"/>
                  </a:lnTo>
                  <a:lnTo>
                    <a:pt x="1689265" y="1422730"/>
                  </a:lnTo>
                  <a:lnTo>
                    <a:pt x="1689265" y="1356690"/>
                  </a:lnTo>
                  <a:lnTo>
                    <a:pt x="1839201" y="1356690"/>
                  </a:lnTo>
                  <a:lnTo>
                    <a:pt x="1839201" y="1305890"/>
                  </a:lnTo>
                  <a:lnTo>
                    <a:pt x="1689265" y="1305890"/>
                  </a:lnTo>
                  <a:lnTo>
                    <a:pt x="1689265" y="1142060"/>
                  </a:lnTo>
                  <a:lnTo>
                    <a:pt x="1864347" y="1142060"/>
                  </a:lnTo>
                  <a:lnTo>
                    <a:pt x="1864347" y="1091260"/>
                  </a:lnTo>
                  <a:close/>
                </a:path>
                <a:path w="3697604" h="1483359" extrusionOk="0">
                  <a:moveTo>
                    <a:pt x="1939480" y="734720"/>
                  </a:moveTo>
                  <a:lnTo>
                    <a:pt x="1846478" y="641705"/>
                  </a:lnTo>
                  <a:lnTo>
                    <a:pt x="1753463" y="734720"/>
                  </a:lnTo>
                  <a:lnTo>
                    <a:pt x="1846478" y="827722"/>
                  </a:lnTo>
                  <a:lnTo>
                    <a:pt x="1939480" y="734720"/>
                  </a:lnTo>
                  <a:close/>
                </a:path>
                <a:path w="3697604" h="1483359" extrusionOk="0">
                  <a:moveTo>
                    <a:pt x="1939480" y="413867"/>
                  </a:moveTo>
                  <a:lnTo>
                    <a:pt x="1846478" y="320852"/>
                  </a:lnTo>
                  <a:lnTo>
                    <a:pt x="1753463" y="413867"/>
                  </a:lnTo>
                  <a:lnTo>
                    <a:pt x="1846478" y="506869"/>
                  </a:lnTo>
                  <a:lnTo>
                    <a:pt x="1939480" y="413867"/>
                  </a:lnTo>
                  <a:close/>
                </a:path>
                <a:path w="3697604" h="1483359" extrusionOk="0">
                  <a:moveTo>
                    <a:pt x="1939480" y="93014"/>
                  </a:moveTo>
                  <a:lnTo>
                    <a:pt x="1846478" y="0"/>
                  </a:lnTo>
                  <a:lnTo>
                    <a:pt x="1753463" y="93014"/>
                  </a:lnTo>
                  <a:lnTo>
                    <a:pt x="1846478" y="186016"/>
                  </a:lnTo>
                  <a:lnTo>
                    <a:pt x="1939480" y="93014"/>
                  </a:lnTo>
                  <a:close/>
                </a:path>
                <a:path w="3697604" h="1483359" extrusionOk="0">
                  <a:moveTo>
                    <a:pt x="2103285" y="569709"/>
                  </a:moveTo>
                  <a:lnTo>
                    <a:pt x="1980933" y="447357"/>
                  </a:lnTo>
                  <a:lnTo>
                    <a:pt x="1858581" y="569709"/>
                  </a:lnTo>
                  <a:lnTo>
                    <a:pt x="1980933" y="692061"/>
                  </a:lnTo>
                  <a:lnTo>
                    <a:pt x="2103285" y="569709"/>
                  </a:lnTo>
                  <a:close/>
                </a:path>
                <a:path w="3697604" h="1483359" extrusionOk="0">
                  <a:moveTo>
                    <a:pt x="2103285" y="258013"/>
                  </a:moveTo>
                  <a:lnTo>
                    <a:pt x="1980933" y="135661"/>
                  </a:lnTo>
                  <a:lnTo>
                    <a:pt x="1858581" y="258013"/>
                  </a:lnTo>
                  <a:lnTo>
                    <a:pt x="1980933" y="380377"/>
                  </a:lnTo>
                  <a:lnTo>
                    <a:pt x="2103285" y="258013"/>
                  </a:lnTo>
                  <a:close/>
                </a:path>
                <a:path w="3697604" h="1483359" extrusionOk="0">
                  <a:moveTo>
                    <a:pt x="2249538" y="1091793"/>
                  </a:moveTo>
                  <a:lnTo>
                    <a:pt x="2186609" y="1091793"/>
                  </a:lnTo>
                  <a:lnTo>
                    <a:pt x="2186609" y="1280566"/>
                  </a:lnTo>
                  <a:lnTo>
                    <a:pt x="2187143" y="1339113"/>
                  </a:lnTo>
                  <a:lnTo>
                    <a:pt x="2141194" y="1291501"/>
                  </a:lnTo>
                  <a:lnTo>
                    <a:pt x="1930006" y="1083043"/>
                  </a:lnTo>
                  <a:lnTo>
                    <a:pt x="1930006" y="1472044"/>
                  </a:lnTo>
                  <a:lnTo>
                    <a:pt x="1990737" y="1472044"/>
                  </a:lnTo>
                  <a:lnTo>
                    <a:pt x="1990737" y="1271816"/>
                  </a:lnTo>
                  <a:lnTo>
                    <a:pt x="1990191" y="1224191"/>
                  </a:lnTo>
                  <a:lnTo>
                    <a:pt x="2027948" y="1264691"/>
                  </a:lnTo>
                  <a:lnTo>
                    <a:pt x="2249538" y="1479181"/>
                  </a:lnTo>
                  <a:lnTo>
                    <a:pt x="2249538" y="1091793"/>
                  </a:lnTo>
                  <a:close/>
                </a:path>
                <a:path w="3697604" h="1483359" extrusionOk="0">
                  <a:moveTo>
                    <a:pt x="2259126" y="413867"/>
                  </a:moveTo>
                  <a:lnTo>
                    <a:pt x="2136775" y="291515"/>
                  </a:lnTo>
                  <a:lnTo>
                    <a:pt x="2014423" y="413867"/>
                  </a:lnTo>
                  <a:lnTo>
                    <a:pt x="2136775" y="536219"/>
                  </a:lnTo>
                  <a:lnTo>
                    <a:pt x="2259126" y="413867"/>
                  </a:lnTo>
                  <a:close/>
                </a:path>
                <a:path w="3697604" h="1483359" extrusionOk="0">
                  <a:moveTo>
                    <a:pt x="2554262" y="1091260"/>
                  </a:moveTo>
                  <a:lnTo>
                    <a:pt x="2322830" y="1091260"/>
                  </a:lnTo>
                  <a:lnTo>
                    <a:pt x="2322830" y="1142060"/>
                  </a:lnTo>
                  <a:lnTo>
                    <a:pt x="2322830" y="1305890"/>
                  </a:lnTo>
                  <a:lnTo>
                    <a:pt x="2322830" y="1356690"/>
                  </a:lnTo>
                  <a:lnTo>
                    <a:pt x="2322830" y="1422730"/>
                  </a:lnTo>
                  <a:lnTo>
                    <a:pt x="2322830" y="1474800"/>
                  </a:lnTo>
                  <a:lnTo>
                    <a:pt x="2554262" y="1474800"/>
                  </a:lnTo>
                  <a:lnTo>
                    <a:pt x="2554262" y="1422730"/>
                  </a:lnTo>
                  <a:lnTo>
                    <a:pt x="2379180" y="1422730"/>
                  </a:lnTo>
                  <a:lnTo>
                    <a:pt x="2379180" y="1356690"/>
                  </a:lnTo>
                  <a:lnTo>
                    <a:pt x="2529090" y="1356690"/>
                  </a:lnTo>
                  <a:lnTo>
                    <a:pt x="2529090" y="1305890"/>
                  </a:lnTo>
                  <a:lnTo>
                    <a:pt x="2379180" y="1305890"/>
                  </a:lnTo>
                  <a:lnTo>
                    <a:pt x="2379180" y="1142060"/>
                  </a:lnTo>
                  <a:lnTo>
                    <a:pt x="2554262" y="1142060"/>
                  </a:lnTo>
                  <a:lnTo>
                    <a:pt x="2554262" y="1091260"/>
                  </a:lnTo>
                  <a:close/>
                </a:path>
                <a:path w="3697604" h="1483359" extrusionOk="0">
                  <a:moveTo>
                    <a:pt x="2880906" y="1235671"/>
                  </a:moveTo>
                  <a:lnTo>
                    <a:pt x="2874607" y="1191361"/>
                  </a:lnTo>
                  <a:lnTo>
                    <a:pt x="2857042" y="1152525"/>
                  </a:lnTo>
                  <a:lnTo>
                    <a:pt x="2848991" y="1143228"/>
                  </a:lnTo>
                  <a:lnTo>
                    <a:pt x="2830207" y="1121524"/>
                  </a:lnTo>
                  <a:lnTo>
                    <a:pt x="2828379" y="1120419"/>
                  </a:lnTo>
                  <a:lnTo>
                    <a:pt x="2828379" y="1235671"/>
                  </a:lnTo>
                  <a:lnTo>
                    <a:pt x="2822244" y="1270838"/>
                  </a:lnTo>
                  <a:lnTo>
                    <a:pt x="2805544" y="1299845"/>
                  </a:lnTo>
                  <a:lnTo>
                    <a:pt x="2780830" y="1320025"/>
                  </a:lnTo>
                  <a:lnTo>
                    <a:pt x="2750680" y="1328712"/>
                  </a:lnTo>
                  <a:lnTo>
                    <a:pt x="2678468" y="1328712"/>
                  </a:lnTo>
                  <a:lnTo>
                    <a:pt x="2678468" y="1143228"/>
                  </a:lnTo>
                  <a:lnTo>
                    <a:pt x="2756700" y="1143228"/>
                  </a:lnTo>
                  <a:lnTo>
                    <a:pt x="2784754" y="1152982"/>
                  </a:lnTo>
                  <a:lnTo>
                    <a:pt x="2807525" y="1173251"/>
                  </a:lnTo>
                  <a:lnTo>
                    <a:pt x="2822803" y="1201623"/>
                  </a:lnTo>
                  <a:lnTo>
                    <a:pt x="2828379" y="1235671"/>
                  </a:lnTo>
                  <a:lnTo>
                    <a:pt x="2828379" y="1120419"/>
                  </a:lnTo>
                  <a:lnTo>
                    <a:pt x="2796095" y="1100683"/>
                  </a:lnTo>
                  <a:lnTo>
                    <a:pt x="2756700" y="1092339"/>
                  </a:lnTo>
                  <a:lnTo>
                    <a:pt x="2756700" y="1091260"/>
                  </a:lnTo>
                  <a:lnTo>
                    <a:pt x="2621013" y="1091260"/>
                  </a:lnTo>
                  <a:lnTo>
                    <a:pt x="2621013" y="1474241"/>
                  </a:lnTo>
                  <a:lnTo>
                    <a:pt x="2678468" y="1474241"/>
                  </a:lnTo>
                  <a:lnTo>
                    <a:pt x="2678468" y="1379588"/>
                  </a:lnTo>
                  <a:lnTo>
                    <a:pt x="2738107" y="1379588"/>
                  </a:lnTo>
                  <a:lnTo>
                    <a:pt x="2805938" y="1474241"/>
                  </a:lnTo>
                  <a:lnTo>
                    <a:pt x="2879255" y="1474241"/>
                  </a:lnTo>
                  <a:lnTo>
                    <a:pt x="2810941" y="1379588"/>
                  </a:lnTo>
                  <a:lnTo>
                    <a:pt x="2802661" y="1368107"/>
                  </a:lnTo>
                  <a:lnTo>
                    <a:pt x="2834513" y="1346034"/>
                  </a:lnTo>
                  <a:lnTo>
                    <a:pt x="2848508" y="1328712"/>
                  </a:lnTo>
                  <a:lnTo>
                    <a:pt x="2859227" y="1315440"/>
                  </a:lnTo>
                  <a:lnTo>
                    <a:pt x="2875216" y="1278077"/>
                  </a:lnTo>
                  <a:lnTo>
                    <a:pt x="2880906" y="1235671"/>
                  </a:lnTo>
                  <a:close/>
                </a:path>
                <a:path w="3697604" h="1483359" extrusionOk="0">
                  <a:moveTo>
                    <a:pt x="3332276" y="1276718"/>
                  </a:moveTo>
                  <a:lnTo>
                    <a:pt x="3169767" y="1276718"/>
                  </a:lnTo>
                  <a:lnTo>
                    <a:pt x="3169767" y="1330363"/>
                  </a:lnTo>
                  <a:lnTo>
                    <a:pt x="3265513" y="1330363"/>
                  </a:lnTo>
                  <a:lnTo>
                    <a:pt x="3247072" y="1370393"/>
                  </a:lnTo>
                  <a:lnTo>
                    <a:pt x="3218065" y="1400314"/>
                  </a:lnTo>
                  <a:lnTo>
                    <a:pt x="3181045" y="1419059"/>
                  </a:lnTo>
                  <a:lnTo>
                    <a:pt x="3138576" y="1425536"/>
                  </a:lnTo>
                  <a:lnTo>
                    <a:pt x="3095752" y="1418310"/>
                  </a:lnTo>
                  <a:lnTo>
                    <a:pt x="3058642" y="1398168"/>
                  </a:lnTo>
                  <a:lnTo>
                    <a:pt x="3029432" y="1367409"/>
                  </a:lnTo>
                  <a:lnTo>
                    <a:pt x="3010306" y="1328343"/>
                  </a:lnTo>
                  <a:lnTo>
                    <a:pt x="3003448" y="1283296"/>
                  </a:lnTo>
                  <a:lnTo>
                    <a:pt x="3010306" y="1238580"/>
                  </a:lnTo>
                  <a:lnTo>
                    <a:pt x="3029432" y="1199807"/>
                  </a:lnTo>
                  <a:lnTo>
                    <a:pt x="3058642" y="1169289"/>
                  </a:lnTo>
                  <a:lnTo>
                    <a:pt x="3095752" y="1149311"/>
                  </a:lnTo>
                  <a:lnTo>
                    <a:pt x="3138576" y="1142136"/>
                  </a:lnTo>
                  <a:lnTo>
                    <a:pt x="3177184" y="1146416"/>
                  </a:lnTo>
                  <a:lnTo>
                    <a:pt x="3208959" y="1157516"/>
                  </a:lnTo>
                  <a:lnTo>
                    <a:pt x="3234677" y="1172832"/>
                  </a:lnTo>
                  <a:lnTo>
                    <a:pt x="3255124" y="1189736"/>
                  </a:lnTo>
                  <a:lnTo>
                    <a:pt x="3302736" y="1152537"/>
                  </a:lnTo>
                  <a:lnTo>
                    <a:pt x="3273856" y="1126820"/>
                  </a:lnTo>
                  <a:lnTo>
                    <a:pt x="3238716" y="1104392"/>
                  </a:lnTo>
                  <a:lnTo>
                    <a:pt x="3194545" y="1088517"/>
                  </a:lnTo>
                  <a:lnTo>
                    <a:pt x="3138576" y="1082509"/>
                  </a:lnTo>
                  <a:lnTo>
                    <a:pt x="3093351" y="1087856"/>
                  </a:lnTo>
                  <a:lnTo>
                    <a:pt x="3051810" y="1103071"/>
                  </a:lnTo>
                  <a:lnTo>
                    <a:pt x="3015132" y="1126909"/>
                  </a:lnTo>
                  <a:lnTo>
                    <a:pt x="2984525" y="1158100"/>
                  </a:lnTo>
                  <a:lnTo>
                    <a:pt x="2961182" y="1195387"/>
                  </a:lnTo>
                  <a:lnTo>
                    <a:pt x="2946298" y="1237538"/>
                  </a:lnTo>
                  <a:lnTo>
                    <a:pt x="2941078" y="1283296"/>
                  </a:lnTo>
                  <a:lnTo>
                    <a:pt x="2946298" y="1329334"/>
                  </a:lnTo>
                  <a:lnTo>
                    <a:pt x="2961182" y="1371460"/>
                  </a:lnTo>
                  <a:lnTo>
                    <a:pt x="2984525" y="1408531"/>
                  </a:lnTo>
                  <a:lnTo>
                    <a:pt x="3015132" y="1439367"/>
                  </a:lnTo>
                  <a:lnTo>
                    <a:pt x="3051810" y="1462836"/>
                  </a:lnTo>
                  <a:lnTo>
                    <a:pt x="3093351" y="1477759"/>
                  </a:lnTo>
                  <a:lnTo>
                    <a:pt x="3138576" y="1482991"/>
                  </a:lnTo>
                  <a:lnTo>
                    <a:pt x="3185668" y="1477759"/>
                  </a:lnTo>
                  <a:lnTo>
                    <a:pt x="3227476" y="1462836"/>
                  </a:lnTo>
                  <a:lnTo>
                    <a:pt x="3263290" y="1439367"/>
                  </a:lnTo>
                  <a:lnTo>
                    <a:pt x="3292398" y="1408531"/>
                  </a:lnTo>
                  <a:lnTo>
                    <a:pt x="3314077" y="1371460"/>
                  </a:lnTo>
                  <a:lnTo>
                    <a:pt x="3327616" y="1329334"/>
                  </a:lnTo>
                  <a:lnTo>
                    <a:pt x="3332276" y="1283296"/>
                  </a:lnTo>
                  <a:lnTo>
                    <a:pt x="3332276" y="1276718"/>
                  </a:lnTo>
                  <a:close/>
                </a:path>
                <a:path w="3697604" h="1483359" extrusionOk="0">
                  <a:moveTo>
                    <a:pt x="3697211" y="1091793"/>
                  </a:moveTo>
                  <a:lnTo>
                    <a:pt x="3631565" y="1091793"/>
                  </a:lnTo>
                  <a:lnTo>
                    <a:pt x="3553853" y="1218171"/>
                  </a:lnTo>
                  <a:lnTo>
                    <a:pt x="3532505" y="1253185"/>
                  </a:lnTo>
                  <a:lnTo>
                    <a:pt x="3511169" y="1217637"/>
                  </a:lnTo>
                  <a:lnTo>
                    <a:pt x="3432937" y="1091793"/>
                  </a:lnTo>
                  <a:lnTo>
                    <a:pt x="3368357" y="1091793"/>
                  </a:lnTo>
                  <a:lnTo>
                    <a:pt x="3501872" y="1307909"/>
                  </a:lnTo>
                  <a:lnTo>
                    <a:pt x="3501872" y="1474254"/>
                  </a:lnTo>
                  <a:lnTo>
                    <a:pt x="3564788" y="1474254"/>
                  </a:lnTo>
                  <a:lnTo>
                    <a:pt x="3564788" y="1349489"/>
                  </a:lnTo>
                  <a:lnTo>
                    <a:pt x="3563696" y="1307909"/>
                  </a:lnTo>
                  <a:lnTo>
                    <a:pt x="3581209" y="1281099"/>
                  </a:lnTo>
                  <a:lnTo>
                    <a:pt x="3697211" y="1091793"/>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lang="en-AU" sz="1800" b="0" i="0" u="none" strike="noStrike" cap="none" noProof="0">
                <a:solidFill>
                  <a:srgbClr val="000000"/>
                </a:solidFill>
                <a:latin typeface="Arial"/>
                <a:ea typeface="Arial"/>
                <a:cs typeface="Arial"/>
                <a:sym typeface="Arial"/>
              </a:endParaRPr>
            </a:p>
          </p:txBody>
        </p:sp>
      </p:grpSp>
      <p:sp>
        <p:nvSpPr>
          <p:cNvPr id="180" name="Google Shape;180;p11"/>
          <p:cNvSpPr txBox="1">
            <a:spLocks noGrp="1"/>
          </p:cNvSpPr>
          <p:nvPr>
            <p:ph type="title"/>
          </p:nvPr>
        </p:nvSpPr>
        <p:spPr>
          <a:xfrm>
            <a:off x="1589345" y="3211489"/>
            <a:ext cx="5706110" cy="508000"/>
          </a:xfrm>
          <a:prstGeom prst="rect">
            <a:avLst/>
          </a:prstGeom>
          <a:noFill/>
          <a:ln>
            <a:noFill/>
          </a:ln>
        </p:spPr>
        <p:txBody>
          <a:bodyPr spcFirstLastPara="1" wrap="square" lIns="0" tIns="14600" rIns="0" bIns="0" anchor="t" anchorCtr="0">
            <a:spAutoFit/>
          </a:bodyPr>
          <a:lstStyle/>
          <a:p>
            <a:pPr marL="12700" lvl="0" indent="0" algn="l" rtl="0">
              <a:lnSpc>
                <a:spcPct val="100000"/>
              </a:lnSpc>
              <a:spcBef>
                <a:spcPts val="0"/>
              </a:spcBef>
              <a:spcAft>
                <a:spcPts val="0"/>
              </a:spcAft>
              <a:buSzPts val="1400"/>
              <a:buNone/>
            </a:pPr>
            <a:r>
              <a:rPr lang="en-AU" sz="3150" noProof="0">
                <a:solidFill>
                  <a:srgbClr val="FFFFFF"/>
                </a:solidFill>
                <a:latin typeface="Lucida Sans"/>
                <a:ea typeface="Lucida Sans"/>
                <a:cs typeface="Lucida Sans"/>
                <a:sym typeface="Lucida Sans"/>
              </a:rPr>
              <a:t>LAMBRUK SOLAR PROJECT</a:t>
            </a:r>
            <a:endParaRPr lang="en-AU" sz="3150" noProof="0">
              <a:latin typeface="Lucida Sans"/>
              <a:ea typeface="Lucida Sans"/>
              <a:cs typeface="Lucida Sans"/>
              <a:sym typeface="Lucida Sans"/>
            </a:endParaRPr>
          </a:p>
        </p:txBody>
      </p:sp>
      <p:sp>
        <p:nvSpPr>
          <p:cNvPr id="181" name="Google Shape;181;p11"/>
          <p:cNvSpPr txBox="1"/>
          <p:nvPr/>
        </p:nvSpPr>
        <p:spPr>
          <a:xfrm>
            <a:off x="1589344" y="3959235"/>
            <a:ext cx="6176705" cy="24102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5900"/>
              <a:buFont typeface="Arial"/>
              <a:buNone/>
            </a:pPr>
            <a:r>
              <a:rPr lang="en-AU" sz="5900" b="0" i="0" u="none" strike="noStrike" cap="none" noProof="0">
                <a:solidFill>
                  <a:srgbClr val="EABB2C"/>
                </a:solidFill>
                <a:latin typeface="Arial Black"/>
                <a:ea typeface="Arial Black"/>
                <a:cs typeface="Arial Black"/>
                <a:sym typeface="Arial Black"/>
              </a:rPr>
              <a:t>CONTACT US</a:t>
            </a:r>
            <a:endParaRPr lang="en-AU" sz="5900" b="0" i="0" u="none" strike="noStrike" cap="none" noProof="0">
              <a:solidFill>
                <a:srgbClr val="000000"/>
              </a:solidFill>
              <a:latin typeface="Arial Black"/>
              <a:ea typeface="Arial Black"/>
              <a:cs typeface="Arial Black"/>
              <a:sym typeface="Arial Black"/>
            </a:endParaRPr>
          </a:p>
          <a:p>
            <a:pPr marL="12700" marR="0" lvl="0" indent="0" algn="l" rtl="0">
              <a:lnSpc>
                <a:spcPct val="100000"/>
              </a:lnSpc>
              <a:spcBef>
                <a:spcPts val="5730"/>
              </a:spcBef>
              <a:spcAft>
                <a:spcPts val="0"/>
              </a:spcAft>
              <a:buClr>
                <a:srgbClr val="000000"/>
              </a:buClr>
              <a:buSzPts val="2450"/>
              <a:buFont typeface="Arial"/>
              <a:buNone/>
            </a:pPr>
            <a:r>
              <a:rPr lang="en-AU" sz="2450" b="1" i="0" u="none" strike="noStrike" cap="none" noProof="0">
                <a:solidFill>
                  <a:schemeClr val="lt1"/>
                </a:solidFill>
                <a:latin typeface="Arial"/>
                <a:ea typeface="Arial"/>
                <a:cs typeface="Arial"/>
                <a:sym typeface="Arial"/>
              </a:rPr>
              <a:t>lambruksolarproject.com.au</a:t>
            </a:r>
            <a:br>
              <a:rPr lang="en-AU" sz="2450" b="1" i="0" u="none" strike="noStrike" cap="none" noProof="0">
                <a:solidFill>
                  <a:schemeClr val="lt1"/>
                </a:solidFill>
                <a:latin typeface="Arial"/>
                <a:ea typeface="Arial"/>
                <a:cs typeface="Arial"/>
                <a:sym typeface="Arial"/>
              </a:rPr>
            </a:br>
            <a:r>
              <a:rPr lang="en-AU" sz="2450" b="1" i="0" u="none" strike="noStrike" cap="none" noProof="0">
                <a:solidFill>
                  <a:schemeClr val="lt1"/>
                </a:solidFill>
                <a:latin typeface="Arial"/>
                <a:ea typeface="Arial"/>
                <a:cs typeface="Arial"/>
                <a:sym typeface="Arial"/>
              </a:rPr>
              <a:t>0485 840 493</a:t>
            </a:r>
          </a:p>
        </p:txBody>
      </p:sp>
      <p:pic>
        <p:nvPicPr>
          <p:cNvPr id="182" name="Google Shape;182;p11" descr="A qr code on a white background&#10;&#10;Description automatically generated"/>
          <p:cNvPicPr preferRelativeResize="0"/>
          <p:nvPr/>
        </p:nvPicPr>
        <p:blipFill rotWithShape="1">
          <a:blip r:embed="rId4">
            <a:alphaModFix/>
          </a:blip>
          <a:srcRect/>
          <a:stretch/>
        </p:blipFill>
        <p:spPr>
          <a:xfrm>
            <a:off x="16376650" y="7940675"/>
            <a:ext cx="2855077" cy="28550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8D91E7F5-15B5-B2FF-381C-5152DB60A372}"/>
            </a:ext>
          </a:extLst>
        </p:cNvPr>
        <p:cNvGrpSpPr/>
        <p:nvPr/>
      </p:nvGrpSpPr>
      <p:grpSpPr>
        <a:xfrm>
          <a:off x="0" y="0"/>
          <a:ext cx="0" cy="0"/>
          <a:chOff x="0" y="0"/>
          <a:chExt cx="0" cy="0"/>
        </a:xfrm>
      </p:grpSpPr>
      <p:sp>
        <p:nvSpPr>
          <p:cNvPr id="77" name="Google Shape;77;p4">
            <a:extLst>
              <a:ext uri="{FF2B5EF4-FFF2-40B4-BE49-F238E27FC236}">
                <a16:creationId xmlns:a16="http://schemas.microsoft.com/office/drawing/2014/main" id="{F9FE8010-5010-1026-A157-94D019B0B3A5}"/>
              </a:ext>
            </a:extLst>
          </p:cNvPr>
          <p:cNvSpPr/>
          <p:nvPr/>
        </p:nvSpPr>
        <p:spPr>
          <a:xfrm>
            <a:off x="7727513" y="0"/>
            <a:ext cx="12376785" cy="11308715"/>
          </a:xfrm>
          <a:custGeom>
            <a:avLst/>
            <a:gdLst/>
            <a:ahLst/>
            <a:cxnLst/>
            <a:rect l="l" t="t" r="r" b="b"/>
            <a:pathLst>
              <a:path w="12376785" h="11308715" extrusionOk="0">
                <a:moveTo>
                  <a:pt x="12376586" y="0"/>
                </a:moveTo>
                <a:lnTo>
                  <a:pt x="0" y="0"/>
                </a:lnTo>
                <a:lnTo>
                  <a:pt x="0" y="11308556"/>
                </a:lnTo>
                <a:lnTo>
                  <a:pt x="12376586" y="11308556"/>
                </a:lnTo>
                <a:lnTo>
                  <a:pt x="12376586" y="0"/>
                </a:lnTo>
                <a:close/>
              </a:path>
            </a:pathLst>
          </a:custGeom>
          <a:solidFill>
            <a:srgbClr val="F9EDD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lang="en-AU" sz="1800" b="0" i="0" u="none" strike="noStrike" cap="none" noProof="0">
              <a:solidFill>
                <a:srgbClr val="000000"/>
              </a:solidFill>
              <a:latin typeface="Arial"/>
              <a:ea typeface="Arial"/>
              <a:cs typeface="Arial"/>
              <a:sym typeface="Arial"/>
            </a:endParaRPr>
          </a:p>
        </p:txBody>
      </p:sp>
      <p:sp>
        <p:nvSpPr>
          <p:cNvPr id="79" name="Google Shape;79;p4">
            <a:extLst>
              <a:ext uri="{FF2B5EF4-FFF2-40B4-BE49-F238E27FC236}">
                <a16:creationId xmlns:a16="http://schemas.microsoft.com/office/drawing/2014/main" id="{246D4E50-F85C-DFB9-6B5B-D53255739AD6}"/>
              </a:ext>
            </a:extLst>
          </p:cNvPr>
          <p:cNvSpPr txBox="1">
            <a:spLocks noGrp="1"/>
          </p:cNvSpPr>
          <p:nvPr>
            <p:ph type="title"/>
          </p:nvPr>
        </p:nvSpPr>
        <p:spPr>
          <a:xfrm>
            <a:off x="9061449" y="566000"/>
            <a:ext cx="8115243" cy="1858827"/>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SzPts val="1400"/>
              <a:buNone/>
            </a:pPr>
            <a:r>
              <a:rPr lang="en-AU" sz="6000" noProof="0"/>
              <a:t>KEY PROJECT FEATURES </a:t>
            </a:r>
          </a:p>
        </p:txBody>
      </p:sp>
      <p:sp>
        <p:nvSpPr>
          <p:cNvPr id="84" name="Google Shape;84;p4">
            <a:extLst>
              <a:ext uri="{FF2B5EF4-FFF2-40B4-BE49-F238E27FC236}">
                <a16:creationId xmlns:a16="http://schemas.microsoft.com/office/drawing/2014/main" id="{E8927A61-17C6-8610-888B-0CC410A910B3}"/>
              </a:ext>
            </a:extLst>
          </p:cNvPr>
          <p:cNvSpPr txBox="1"/>
          <p:nvPr/>
        </p:nvSpPr>
        <p:spPr>
          <a:xfrm>
            <a:off x="9061449" y="3536833"/>
            <a:ext cx="9287231" cy="3058525"/>
          </a:xfrm>
          <a:prstGeom prst="rect">
            <a:avLst/>
          </a:prstGeom>
          <a:noFill/>
          <a:ln>
            <a:noFill/>
          </a:ln>
        </p:spPr>
        <p:txBody>
          <a:bodyPr spcFirstLastPara="1" wrap="square" lIns="0" tIns="11425" rIns="0" bIns="0" anchor="t" anchorCtr="0">
            <a:spAutoFit/>
          </a:bodyPr>
          <a:lstStyle/>
          <a:p>
            <a:pPr marL="354965" marR="392430" lvl="0" indent="-342900" rtl="0">
              <a:spcBef>
                <a:spcPts val="0"/>
              </a:spcBef>
              <a:spcAft>
                <a:spcPts val="0"/>
              </a:spcAft>
              <a:buClr>
                <a:srgbClr val="111921"/>
              </a:buClr>
              <a:buSzPts val="2150"/>
              <a:buFont typeface="Arial" panose="020B0604020202020204" pitchFamily="34" charset="0"/>
              <a:buChar char="•"/>
            </a:pPr>
            <a:r>
              <a:rPr lang="en-AU" sz="2200" noProof="0">
                <a:solidFill>
                  <a:srgbClr val="111921"/>
                </a:solidFill>
                <a:latin typeface="Arial" panose="020B0604020202020204" pitchFamily="34" charset="0"/>
                <a:cs typeface="Arial" panose="020B0604020202020204" pitchFamily="34" charset="0"/>
              </a:rPr>
              <a:t>Photovoltaic (PV) development with a capacity of up to 500 MW DC</a:t>
            </a:r>
          </a:p>
          <a:p>
            <a:pPr marL="354965" marR="392430" lvl="0" indent="-342900" rtl="0">
              <a:spcBef>
                <a:spcPts val="0"/>
              </a:spcBef>
              <a:spcAft>
                <a:spcPts val="0"/>
              </a:spcAft>
              <a:buClr>
                <a:srgbClr val="111921"/>
              </a:buClr>
              <a:buSzPts val="2150"/>
              <a:buFont typeface="Arial" panose="020B0604020202020204" pitchFamily="34" charset="0"/>
              <a:buChar char="•"/>
            </a:pPr>
            <a:endParaRPr lang="en-AU" sz="2200" noProof="0">
              <a:solidFill>
                <a:srgbClr val="111921"/>
              </a:solidFill>
              <a:latin typeface="Arial" panose="020B0604020202020204" pitchFamily="34" charset="0"/>
              <a:cs typeface="Arial" panose="020B0604020202020204" pitchFamily="34" charset="0"/>
            </a:endParaRPr>
          </a:p>
          <a:p>
            <a:pPr marL="354965" marR="392430" lvl="0" indent="-342900" rtl="0">
              <a:spcBef>
                <a:spcPts val="0"/>
              </a:spcBef>
              <a:spcAft>
                <a:spcPts val="0"/>
              </a:spcAft>
              <a:buClr>
                <a:srgbClr val="111921"/>
              </a:buClr>
              <a:buSzPts val="2150"/>
              <a:buFont typeface="Arial" panose="020B0604020202020204" pitchFamily="34" charset="0"/>
              <a:buChar char="•"/>
            </a:pPr>
            <a:r>
              <a:rPr lang="en-AU" sz="2200" noProof="0">
                <a:solidFill>
                  <a:srgbClr val="111921"/>
                </a:solidFill>
                <a:latin typeface="Arial" panose="020B0604020202020204" pitchFamily="34" charset="0"/>
                <a:cs typeface="Arial" panose="020B0604020202020204" pitchFamily="34" charset="0"/>
              </a:rPr>
              <a:t>300 MW AC / 1,200 megawatt-hour (MWh) </a:t>
            </a:r>
            <a:r>
              <a:rPr lang="en-AU" sz="2200">
                <a:solidFill>
                  <a:srgbClr val="111921"/>
                </a:solidFill>
                <a:latin typeface="Arial" panose="020B0604020202020204" pitchFamily="34" charset="0"/>
                <a:cs typeface="Arial" panose="020B0604020202020204" pitchFamily="34" charset="0"/>
              </a:rPr>
              <a:t>d</a:t>
            </a:r>
            <a:r>
              <a:rPr lang="en-AU" sz="2200" noProof="0">
                <a:solidFill>
                  <a:srgbClr val="111921"/>
                </a:solidFill>
                <a:latin typeface="Arial" panose="020B0604020202020204" pitchFamily="34" charset="0"/>
                <a:cs typeface="Arial" panose="020B0604020202020204" pitchFamily="34" charset="0"/>
              </a:rPr>
              <a:t>e-</a:t>
            </a:r>
            <a:r>
              <a:rPr lang="en-AU" sz="2200">
                <a:solidFill>
                  <a:srgbClr val="111921"/>
                </a:solidFill>
                <a:latin typeface="Arial" panose="020B0604020202020204" pitchFamily="34" charset="0"/>
                <a:cs typeface="Arial" panose="020B0604020202020204" pitchFamily="34" charset="0"/>
              </a:rPr>
              <a:t>centralised </a:t>
            </a:r>
            <a:r>
              <a:rPr lang="en-AU" sz="2200" noProof="0">
                <a:solidFill>
                  <a:srgbClr val="111921"/>
                </a:solidFill>
                <a:latin typeface="Arial" panose="020B0604020202020204" pitchFamily="34" charset="0"/>
                <a:cs typeface="Arial" panose="020B0604020202020204" pitchFamily="34" charset="0"/>
              </a:rPr>
              <a:t>Battery Energy Storage System (BESS)</a:t>
            </a:r>
          </a:p>
          <a:p>
            <a:pPr marL="354965" marR="392430" lvl="0" indent="-342900" rtl="0">
              <a:spcBef>
                <a:spcPts val="0"/>
              </a:spcBef>
              <a:spcAft>
                <a:spcPts val="0"/>
              </a:spcAft>
              <a:buClr>
                <a:srgbClr val="111921"/>
              </a:buClr>
              <a:buSzPts val="2150"/>
              <a:buFont typeface="Arial" panose="020B0604020202020204" pitchFamily="34" charset="0"/>
              <a:buChar char="•"/>
            </a:pPr>
            <a:endParaRPr lang="en-AU" sz="2200" noProof="0">
              <a:solidFill>
                <a:srgbClr val="111921"/>
              </a:solidFill>
              <a:latin typeface="Arial" panose="020B0604020202020204" pitchFamily="34" charset="0"/>
              <a:cs typeface="Arial" panose="020B0604020202020204" pitchFamily="34" charset="0"/>
            </a:endParaRPr>
          </a:p>
          <a:p>
            <a:pPr marL="354965" marR="392430" lvl="0" indent="-342900" rtl="0">
              <a:spcBef>
                <a:spcPts val="0"/>
              </a:spcBef>
              <a:spcAft>
                <a:spcPts val="0"/>
              </a:spcAft>
              <a:buClr>
                <a:srgbClr val="111921"/>
              </a:buClr>
              <a:buSzPts val="2150"/>
              <a:buFont typeface="Arial" panose="020B0604020202020204" pitchFamily="34" charset="0"/>
              <a:buChar char="•"/>
            </a:pPr>
            <a:r>
              <a:rPr lang="en-AU" sz="2200" noProof="0">
                <a:solidFill>
                  <a:srgbClr val="111921"/>
                </a:solidFill>
                <a:latin typeface="Arial" panose="020B0604020202020204" pitchFamily="34" charset="0"/>
                <a:cs typeface="Arial" panose="020B0604020202020204" pitchFamily="34" charset="0"/>
              </a:rPr>
              <a:t>Connection to the existing Transgrid 330 kilovolt (kV) overhead transmission line</a:t>
            </a:r>
          </a:p>
          <a:p>
            <a:pPr marL="354965" marR="392430" lvl="0" indent="-342900" rtl="0">
              <a:spcBef>
                <a:spcPts val="0"/>
              </a:spcBef>
              <a:spcAft>
                <a:spcPts val="0"/>
              </a:spcAft>
              <a:buClr>
                <a:srgbClr val="111921"/>
              </a:buClr>
              <a:buSzPts val="2150"/>
              <a:buFont typeface="Arial" panose="020B0604020202020204" pitchFamily="34" charset="0"/>
              <a:buChar char="•"/>
            </a:pPr>
            <a:endParaRPr lang="en-AU" sz="2200" noProof="0">
              <a:solidFill>
                <a:srgbClr val="111921"/>
              </a:solidFill>
              <a:latin typeface="Arial" panose="020B0604020202020204" pitchFamily="34" charset="0"/>
              <a:cs typeface="Arial" panose="020B0604020202020204" pitchFamily="34" charset="0"/>
            </a:endParaRPr>
          </a:p>
          <a:p>
            <a:pPr marL="354965" marR="392430" lvl="0" indent="-342900" rtl="0">
              <a:spcBef>
                <a:spcPts val="0"/>
              </a:spcBef>
              <a:spcAft>
                <a:spcPts val="0"/>
              </a:spcAft>
              <a:buClr>
                <a:srgbClr val="111921"/>
              </a:buClr>
              <a:buSzPts val="2150"/>
              <a:buFont typeface="Arial" panose="020B0604020202020204" pitchFamily="34" charset="0"/>
              <a:buChar char="•"/>
            </a:pPr>
            <a:r>
              <a:rPr lang="en-AU" sz="2200" noProof="0">
                <a:solidFill>
                  <a:srgbClr val="111921"/>
                </a:solidFill>
                <a:latin typeface="Arial" panose="020B0604020202020204" pitchFamily="34" charset="0"/>
                <a:cs typeface="Arial" panose="020B0604020202020204" pitchFamily="34" charset="0"/>
              </a:rPr>
              <a:t>New collector substation</a:t>
            </a:r>
          </a:p>
        </p:txBody>
      </p:sp>
      <p:pic>
        <p:nvPicPr>
          <p:cNvPr id="3" name="Picture 2" descr="A map of a city&#10;&#10;AI-generated content may be incorrect.">
            <a:extLst>
              <a:ext uri="{FF2B5EF4-FFF2-40B4-BE49-F238E27FC236}">
                <a16:creationId xmlns:a16="http://schemas.microsoft.com/office/drawing/2014/main" id="{263B6941-39B4-CEDA-DA9B-56192845FC90}"/>
              </a:ext>
            </a:extLst>
          </p:cNvPr>
          <p:cNvPicPr>
            <a:picLocks noChangeAspect="1"/>
          </p:cNvPicPr>
          <p:nvPr/>
        </p:nvPicPr>
        <p:blipFill>
          <a:blip r:embed="rId3"/>
          <a:srcRect l="1924" t="1465" r="1724" b="759"/>
          <a:stretch>
            <a:fillRect/>
          </a:stretch>
        </p:blipFill>
        <p:spPr>
          <a:xfrm>
            <a:off x="0" y="16451"/>
            <a:ext cx="7868370" cy="11292263"/>
          </a:xfrm>
          <a:prstGeom prst="rect">
            <a:avLst/>
          </a:prstGeom>
        </p:spPr>
      </p:pic>
    </p:spTree>
    <p:extLst>
      <p:ext uri="{BB962C8B-B14F-4D97-AF65-F5344CB8AC3E}">
        <p14:creationId xmlns:p14="http://schemas.microsoft.com/office/powerpoint/2010/main" val="112930734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5DFFAE44-F929-F508-34E4-E4448031CEE7}"/>
            </a:ext>
          </a:extLst>
        </p:cNvPr>
        <p:cNvGrpSpPr/>
        <p:nvPr/>
      </p:nvGrpSpPr>
      <p:grpSpPr>
        <a:xfrm>
          <a:off x="0" y="0"/>
          <a:ext cx="0" cy="0"/>
          <a:chOff x="0" y="0"/>
          <a:chExt cx="0" cy="0"/>
        </a:xfrm>
      </p:grpSpPr>
      <p:sp>
        <p:nvSpPr>
          <p:cNvPr id="8" name="Google Shape;110;p6">
            <a:extLst>
              <a:ext uri="{FF2B5EF4-FFF2-40B4-BE49-F238E27FC236}">
                <a16:creationId xmlns:a16="http://schemas.microsoft.com/office/drawing/2014/main" id="{683AC64A-3FE6-D491-D008-510CE5A5CF85}"/>
              </a:ext>
            </a:extLst>
          </p:cNvPr>
          <p:cNvSpPr/>
          <p:nvPr/>
        </p:nvSpPr>
        <p:spPr>
          <a:xfrm>
            <a:off x="1" y="4019"/>
            <a:ext cx="20110450" cy="11305332"/>
          </a:xfrm>
          <a:custGeom>
            <a:avLst/>
            <a:gdLst/>
            <a:ahLst/>
            <a:cxnLst/>
            <a:rect l="l" t="t" r="r" b="b"/>
            <a:pathLst>
              <a:path w="12376785" h="11308715" extrusionOk="0">
                <a:moveTo>
                  <a:pt x="12376586" y="0"/>
                </a:moveTo>
                <a:lnTo>
                  <a:pt x="0" y="0"/>
                </a:lnTo>
                <a:lnTo>
                  <a:pt x="0" y="11308556"/>
                </a:lnTo>
                <a:lnTo>
                  <a:pt x="12376586" y="11308556"/>
                </a:lnTo>
                <a:lnTo>
                  <a:pt x="12376586" y="0"/>
                </a:lnTo>
                <a:close/>
              </a:path>
            </a:pathLst>
          </a:custGeom>
          <a:solidFill>
            <a:srgbClr val="F9EDD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lang="en-AU" sz="1800" b="0" i="0" u="none" strike="noStrike" cap="none" noProof="0">
              <a:solidFill>
                <a:srgbClr val="000000"/>
              </a:solidFill>
              <a:latin typeface="Arial"/>
              <a:ea typeface="Arial"/>
              <a:cs typeface="Arial"/>
              <a:sym typeface="Arial"/>
            </a:endParaRPr>
          </a:p>
        </p:txBody>
      </p:sp>
      <p:sp>
        <p:nvSpPr>
          <p:cNvPr id="66" name="Google Shape;66;p3">
            <a:extLst>
              <a:ext uri="{FF2B5EF4-FFF2-40B4-BE49-F238E27FC236}">
                <a16:creationId xmlns:a16="http://schemas.microsoft.com/office/drawing/2014/main" id="{56B54521-527A-6342-D226-7EC4EC688AE3}"/>
              </a:ext>
            </a:extLst>
          </p:cNvPr>
          <p:cNvSpPr/>
          <p:nvPr/>
        </p:nvSpPr>
        <p:spPr>
          <a:xfrm>
            <a:off x="0" y="0"/>
            <a:ext cx="20104100" cy="1130871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lang="en-AU" sz="1800" b="0" i="0" u="none" strike="noStrike" cap="none" noProof="0">
              <a:solidFill>
                <a:srgbClr val="000000"/>
              </a:solidFill>
              <a:latin typeface="Arial"/>
              <a:ea typeface="Arial"/>
              <a:cs typeface="Arial"/>
              <a:sym typeface="Arial"/>
            </a:endParaRPr>
          </a:p>
        </p:txBody>
      </p:sp>
      <p:sp>
        <p:nvSpPr>
          <p:cNvPr id="67" name="Google Shape;67;p3">
            <a:extLst>
              <a:ext uri="{FF2B5EF4-FFF2-40B4-BE49-F238E27FC236}">
                <a16:creationId xmlns:a16="http://schemas.microsoft.com/office/drawing/2014/main" id="{37D50DD4-E509-24F6-E7B6-229491C48D8F}"/>
              </a:ext>
            </a:extLst>
          </p:cNvPr>
          <p:cNvSpPr txBox="1">
            <a:spLocks noGrp="1"/>
          </p:cNvSpPr>
          <p:nvPr>
            <p:ph type="title"/>
          </p:nvPr>
        </p:nvSpPr>
        <p:spPr>
          <a:xfrm>
            <a:off x="893135" y="784497"/>
            <a:ext cx="16584549" cy="900867"/>
          </a:xfrm>
          <a:prstGeom prst="rect">
            <a:avLst/>
          </a:prstGeom>
          <a:noFill/>
          <a:ln>
            <a:noFill/>
          </a:ln>
        </p:spPr>
        <p:txBody>
          <a:bodyPr spcFirstLastPara="1" wrap="square" lIns="0" tIns="137775" rIns="0" bIns="0" anchor="t" anchorCtr="0">
            <a:spAutoFit/>
          </a:bodyPr>
          <a:lstStyle/>
          <a:p>
            <a:pPr marL="12700" marR="645795" lvl="0" indent="0" algn="l" rtl="0">
              <a:lnSpc>
                <a:spcPct val="100000"/>
              </a:lnSpc>
              <a:spcBef>
                <a:spcPts val="0"/>
              </a:spcBef>
              <a:spcAft>
                <a:spcPts val="0"/>
              </a:spcAft>
              <a:buSzPts val="1400"/>
              <a:buNone/>
            </a:pPr>
            <a:r>
              <a:rPr lang="en-AU" sz="4950" noProof="0">
                <a:solidFill>
                  <a:srgbClr val="FFC000"/>
                </a:solidFill>
              </a:rPr>
              <a:t>UPDATED PROJECT LAYOUT</a:t>
            </a:r>
          </a:p>
        </p:txBody>
      </p:sp>
      <p:pic>
        <p:nvPicPr>
          <p:cNvPr id="3" name="Picture 2" descr="A map of land with different colored squares&#10;&#10;AI-generated content may be incorrect.">
            <a:extLst>
              <a:ext uri="{FF2B5EF4-FFF2-40B4-BE49-F238E27FC236}">
                <a16:creationId xmlns:a16="http://schemas.microsoft.com/office/drawing/2014/main" id="{7CBD08D3-160F-FE64-7827-8CC0244C800B}"/>
              </a:ext>
            </a:extLst>
          </p:cNvPr>
          <p:cNvPicPr>
            <a:picLocks noChangeAspect="1"/>
          </p:cNvPicPr>
          <p:nvPr/>
        </p:nvPicPr>
        <p:blipFill>
          <a:blip r:embed="rId3"/>
          <a:stretch>
            <a:fillRect/>
          </a:stretch>
        </p:blipFill>
        <p:spPr>
          <a:xfrm>
            <a:off x="3580786" y="1857840"/>
            <a:ext cx="12942527" cy="9151366"/>
          </a:xfrm>
          <a:prstGeom prst="rect">
            <a:avLst/>
          </a:prstGeom>
        </p:spPr>
      </p:pic>
    </p:spTree>
    <p:extLst>
      <p:ext uri="{BB962C8B-B14F-4D97-AF65-F5344CB8AC3E}">
        <p14:creationId xmlns:p14="http://schemas.microsoft.com/office/powerpoint/2010/main" val="4199384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ED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DF88E-7763-B2DC-5FA4-9AA5B41BF153}"/>
              </a:ext>
            </a:extLst>
          </p:cNvPr>
          <p:cNvSpPr>
            <a:spLocks noGrp="1"/>
          </p:cNvSpPr>
          <p:nvPr>
            <p:ph type="title"/>
          </p:nvPr>
        </p:nvSpPr>
        <p:spPr>
          <a:xfrm>
            <a:off x="8958021" y="946646"/>
            <a:ext cx="7909394" cy="2031325"/>
          </a:xfrm>
        </p:spPr>
        <p:txBody>
          <a:bodyPr/>
          <a:lstStyle/>
          <a:p>
            <a:r>
              <a:rPr lang="en-AU"/>
              <a:t>Landscape and Visual</a:t>
            </a:r>
          </a:p>
        </p:txBody>
      </p:sp>
      <p:sp>
        <p:nvSpPr>
          <p:cNvPr id="3" name="Text Placeholder 2">
            <a:extLst>
              <a:ext uri="{FF2B5EF4-FFF2-40B4-BE49-F238E27FC236}">
                <a16:creationId xmlns:a16="http://schemas.microsoft.com/office/drawing/2014/main" id="{BB40A097-0DDC-24B6-8DCE-6C1B278A0BC4}"/>
              </a:ext>
            </a:extLst>
          </p:cNvPr>
          <p:cNvSpPr>
            <a:spLocks noGrp="1"/>
          </p:cNvSpPr>
          <p:nvPr>
            <p:ph type="body" idx="1"/>
          </p:nvPr>
        </p:nvSpPr>
        <p:spPr>
          <a:xfrm>
            <a:off x="8850209" y="3643313"/>
            <a:ext cx="9362638" cy="7448193"/>
          </a:xfrm>
        </p:spPr>
        <p:txBody>
          <a:bodyPr/>
          <a:lstStyle/>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Visual Impact Ratings on dwellings (Detailed Assessment only):</a:t>
            </a:r>
          </a:p>
          <a:p>
            <a:pPr marL="1028700" lvl="1" indent="-342900">
              <a:buFont typeface="Arial" panose="020B0604020202020204" pitchFamily="34" charset="0"/>
              <a:buChar char="•"/>
            </a:pPr>
            <a:r>
              <a:rPr lang="en-AU" sz="2200">
                <a:latin typeface="Arial" panose="020B0604020202020204" pitchFamily="34" charset="0"/>
                <a:cs typeface="Arial" panose="020B0604020202020204" pitchFamily="34" charset="0"/>
              </a:rPr>
              <a:t>Within 1 km of the Project Site – 1 receptor has a Moderate impact rating (prior to mitigation) with 17 occupied cells, 28 receptors have a Low impact rating (prior to mitigation) ranging from one to 14 occupied cells; three have a Nil impact rating.</a:t>
            </a:r>
          </a:p>
          <a:p>
            <a:pPr marL="1028700" lvl="1" indent="-342900">
              <a:buFont typeface="Arial" panose="020B0604020202020204" pitchFamily="34" charset="0"/>
              <a:buChar char="•"/>
            </a:pPr>
            <a:r>
              <a:rPr lang="en-AU" sz="2200">
                <a:latin typeface="Arial" panose="020B0604020202020204" pitchFamily="34" charset="0"/>
                <a:cs typeface="Arial" panose="020B0604020202020204" pitchFamily="34" charset="0"/>
              </a:rPr>
              <a:t>1 km to 2.5 km from the Project Site - 14 receptors have a Low impact rating (prior to mitigation) ranging from two to seven occupied cells; seven have a Nil impact rating (prior to mitigation).</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Visual Impact Ratings on Public Viewpoints:</a:t>
            </a:r>
          </a:p>
          <a:p>
            <a:pPr marL="1028700" lvl="1" indent="-342900">
              <a:buFont typeface="Arial" panose="020B0604020202020204" pitchFamily="34" charset="0"/>
              <a:buChar char="•"/>
            </a:pPr>
            <a:r>
              <a:rPr lang="en-AU" sz="2200">
                <a:latin typeface="Arial" panose="020B0604020202020204" pitchFamily="34" charset="0"/>
                <a:cs typeface="Arial" panose="020B0604020202020204" pitchFamily="34" charset="0"/>
              </a:rPr>
              <a:t>Eight assessed with Detailed Assessment, four are rated as having a Low impact rating, three are rated as having a Very Low impact rating and one is rated as a having a Nil impact rating (prior to mitigation).</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No glint and glare impacts upon receptors and any identified impacts upon the local road network will be mitigated via landscape screening.</a:t>
            </a:r>
          </a:p>
          <a:p>
            <a:pPr marL="228600" indent="0"/>
            <a:endParaRPr lang="en-AU" sz="2200">
              <a:latin typeface="Arial" panose="020B0604020202020204" pitchFamily="34" charset="0"/>
              <a:cs typeface="Arial" panose="020B0604020202020204" pitchFamily="34" charset="0"/>
            </a:endParaRPr>
          </a:p>
          <a:p>
            <a:pPr marL="228600" indent="0"/>
            <a:r>
              <a:rPr lang="en-AU" sz="2200">
                <a:latin typeface="Arial" panose="020B0604020202020204" pitchFamily="34" charset="0"/>
                <a:cs typeface="Arial" panose="020B0604020202020204" pitchFamily="34" charset="0"/>
              </a:rPr>
              <a:t>Mitigation Summary: </a:t>
            </a:r>
          </a:p>
          <a:p>
            <a:pPr marL="228600" indent="0"/>
            <a:endParaRPr lang="en-AU" sz="2200">
              <a:latin typeface="Arial" panose="020B0604020202020204" pitchFamily="34" charset="0"/>
              <a:cs typeface="Arial" panose="020B0604020202020204" pitchFamily="34" charset="0"/>
            </a:endParaRP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Landscape screening around the Project Site to further reduce visual amenity impacts.</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Preparation and implementation of a Landscape Management Plan post-approval.</a:t>
            </a:r>
          </a:p>
        </p:txBody>
      </p:sp>
      <p:pic>
        <p:nvPicPr>
          <p:cNvPr id="4" name="Google Shape;109;p6">
            <a:extLst>
              <a:ext uri="{FF2B5EF4-FFF2-40B4-BE49-F238E27FC236}">
                <a16:creationId xmlns:a16="http://schemas.microsoft.com/office/drawing/2014/main" id="{030247A0-9336-8ED2-6052-7D09F8416227}"/>
              </a:ext>
            </a:extLst>
          </p:cNvPr>
          <p:cNvPicPr preferRelativeResize="0"/>
          <p:nvPr/>
        </p:nvPicPr>
        <p:blipFill rotWithShape="1">
          <a:blip r:embed="rId3">
            <a:alphaModFix/>
          </a:blip>
          <a:srcRect/>
          <a:stretch/>
        </p:blipFill>
        <p:spPr>
          <a:xfrm>
            <a:off x="0" y="-7400"/>
            <a:ext cx="8477605" cy="11312732"/>
          </a:xfrm>
          <a:prstGeom prst="rect">
            <a:avLst/>
          </a:prstGeom>
          <a:noFill/>
          <a:ln>
            <a:noFill/>
          </a:ln>
        </p:spPr>
      </p:pic>
      <p:grpSp>
        <p:nvGrpSpPr>
          <p:cNvPr id="5" name="Google Shape;114;p6">
            <a:extLst>
              <a:ext uri="{FF2B5EF4-FFF2-40B4-BE49-F238E27FC236}">
                <a16:creationId xmlns:a16="http://schemas.microsoft.com/office/drawing/2014/main" id="{C573EBF2-9AA6-3893-F2C5-43EADB7D2B92}"/>
              </a:ext>
            </a:extLst>
          </p:cNvPr>
          <p:cNvGrpSpPr/>
          <p:nvPr/>
        </p:nvGrpSpPr>
        <p:grpSpPr>
          <a:xfrm>
            <a:off x="457200" y="0"/>
            <a:ext cx="19647477" cy="9878786"/>
            <a:chOff x="1573314" y="0"/>
            <a:chExt cx="18531363" cy="9738163"/>
          </a:xfrm>
        </p:grpSpPr>
        <p:sp>
          <p:nvSpPr>
            <p:cNvPr id="6" name="Google Shape;115;p6">
              <a:extLst>
                <a:ext uri="{FF2B5EF4-FFF2-40B4-BE49-F238E27FC236}">
                  <a16:creationId xmlns:a16="http://schemas.microsoft.com/office/drawing/2014/main" id="{178D8DCC-5DA6-3FC8-D1BB-67349F8CCF48}"/>
                </a:ext>
              </a:extLst>
            </p:cNvPr>
            <p:cNvSpPr/>
            <p:nvPr/>
          </p:nvSpPr>
          <p:spPr>
            <a:xfrm>
              <a:off x="2661196" y="8398198"/>
              <a:ext cx="998855" cy="834390"/>
            </a:xfrm>
            <a:custGeom>
              <a:avLst/>
              <a:gdLst/>
              <a:ahLst/>
              <a:cxnLst/>
              <a:rect l="l" t="t" r="r" b="b"/>
              <a:pathLst>
                <a:path w="998854" h="834390" extrusionOk="0">
                  <a:moveTo>
                    <a:pt x="452437" y="11201"/>
                  </a:moveTo>
                  <a:lnTo>
                    <a:pt x="447573" y="9004"/>
                  </a:lnTo>
                  <a:lnTo>
                    <a:pt x="445604" y="8293"/>
                  </a:lnTo>
                  <a:lnTo>
                    <a:pt x="418617" y="1295"/>
                  </a:lnTo>
                  <a:lnTo>
                    <a:pt x="396176" y="0"/>
                  </a:lnTo>
                  <a:lnTo>
                    <a:pt x="378358" y="2540"/>
                  </a:lnTo>
                  <a:lnTo>
                    <a:pt x="342671" y="24447"/>
                  </a:lnTo>
                  <a:lnTo>
                    <a:pt x="34734" y="332397"/>
                  </a:lnTo>
                  <a:lnTo>
                    <a:pt x="8559" y="371957"/>
                  </a:lnTo>
                  <a:lnTo>
                    <a:pt x="0" y="416496"/>
                  </a:lnTo>
                  <a:lnTo>
                    <a:pt x="0" y="417487"/>
                  </a:lnTo>
                  <a:lnTo>
                    <a:pt x="8559" y="462038"/>
                  </a:lnTo>
                  <a:lnTo>
                    <a:pt x="34734" y="501586"/>
                  </a:lnTo>
                  <a:lnTo>
                    <a:pt x="342671" y="809536"/>
                  </a:lnTo>
                  <a:lnTo>
                    <a:pt x="378358" y="831443"/>
                  </a:lnTo>
                  <a:lnTo>
                    <a:pt x="396176" y="833983"/>
                  </a:lnTo>
                  <a:lnTo>
                    <a:pt x="418617" y="832700"/>
                  </a:lnTo>
                  <a:lnTo>
                    <a:pt x="445554" y="825703"/>
                  </a:lnTo>
                  <a:lnTo>
                    <a:pt x="447573" y="824979"/>
                  </a:lnTo>
                  <a:lnTo>
                    <a:pt x="452437" y="822782"/>
                  </a:lnTo>
                  <a:lnTo>
                    <a:pt x="436435" y="808189"/>
                  </a:lnTo>
                  <a:lnTo>
                    <a:pt x="82283" y="454037"/>
                  </a:lnTo>
                  <a:lnTo>
                    <a:pt x="75666" y="445935"/>
                  </a:lnTo>
                  <a:lnTo>
                    <a:pt x="70942" y="436943"/>
                  </a:lnTo>
                  <a:lnTo>
                    <a:pt x="68110" y="427367"/>
                  </a:lnTo>
                  <a:lnTo>
                    <a:pt x="67170" y="417487"/>
                  </a:lnTo>
                  <a:lnTo>
                    <a:pt x="67170" y="416496"/>
                  </a:lnTo>
                  <a:lnTo>
                    <a:pt x="82283" y="379945"/>
                  </a:lnTo>
                  <a:lnTo>
                    <a:pt x="436435" y="25793"/>
                  </a:lnTo>
                  <a:lnTo>
                    <a:pt x="446087" y="17005"/>
                  </a:lnTo>
                  <a:lnTo>
                    <a:pt x="452437" y="11201"/>
                  </a:lnTo>
                  <a:close/>
                </a:path>
                <a:path w="998854" h="834390" extrusionOk="0">
                  <a:moveTo>
                    <a:pt x="998308" y="416496"/>
                  </a:moveTo>
                  <a:lnTo>
                    <a:pt x="989761" y="371957"/>
                  </a:lnTo>
                  <a:lnTo>
                    <a:pt x="963574" y="332397"/>
                  </a:lnTo>
                  <a:lnTo>
                    <a:pt x="655637" y="24447"/>
                  </a:lnTo>
                  <a:lnTo>
                    <a:pt x="619963" y="2540"/>
                  </a:lnTo>
                  <a:lnTo>
                    <a:pt x="602132" y="0"/>
                  </a:lnTo>
                  <a:lnTo>
                    <a:pt x="579704" y="1295"/>
                  </a:lnTo>
                  <a:lnTo>
                    <a:pt x="552716" y="8305"/>
                  </a:lnTo>
                  <a:lnTo>
                    <a:pt x="550735" y="9017"/>
                  </a:lnTo>
                  <a:lnTo>
                    <a:pt x="545871" y="11201"/>
                  </a:lnTo>
                  <a:lnTo>
                    <a:pt x="561873" y="25793"/>
                  </a:lnTo>
                  <a:lnTo>
                    <a:pt x="916025" y="379945"/>
                  </a:lnTo>
                  <a:lnTo>
                    <a:pt x="922642" y="388048"/>
                  </a:lnTo>
                  <a:lnTo>
                    <a:pt x="927366" y="397040"/>
                  </a:lnTo>
                  <a:lnTo>
                    <a:pt x="930198" y="406615"/>
                  </a:lnTo>
                  <a:lnTo>
                    <a:pt x="931138" y="416496"/>
                  </a:lnTo>
                  <a:lnTo>
                    <a:pt x="931138" y="417487"/>
                  </a:lnTo>
                  <a:lnTo>
                    <a:pt x="916025" y="454050"/>
                  </a:lnTo>
                  <a:lnTo>
                    <a:pt x="561873" y="808189"/>
                  </a:lnTo>
                  <a:lnTo>
                    <a:pt x="552234" y="816978"/>
                  </a:lnTo>
                  <a:lnTo>
                    <a:pt x="545871" y="822794"/>
                  </a:lnTo>
                  <a:lnTo>
                    <a:pt x="550735" y="824979"/>
                  </a:lnTo>
                  <a:lnTo>
                    <a:pt x="552754" y="825703"/>
                  </a:lnTo>
                  <a:lnTo>
                    <a:pt x="579704" y="832688"/>
                  </a:lnTo>
                  <a:lnTo>
                    <a:pt x="602132" y="833983"/>
                  </a:lnTo>
                  <a:lnTo>
                    <a:pt x="619963" y="831443"/>
                  </a:lnTo>
                  <a:lnTo>
                    <a:pt x="655637" y="809548"/>
                  </a:lnTo>
                  <a:lnTo>
                    <a:pt x="963574" y="501599"/>
                  </a:lnTo>
                  <a:lnTo>
                    <a:pt x="989761" y="462038"/>
                  </a:lnTo>
                  <a:lnTo>
                    <a:pt x="998308" y="417487"/>
                  </a:lnTo>
                  <a:lnTo>
                    <a:pt x="998308" y="416496"/>
                  </a:lnTo>
                  <a:close/>
                </a:path>
              </a:pathLst>
            </a:custGeom>
            <a:solidFill>
              <a:srgbClr val="E9BB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lang="en-AU" sz="1800" b="0" i="0" u="none" strike="noStrike" cap="none" noProof="0">
                <a:solidFill>
                  <a:srgbClr val="000000"/>
                </a:solidFill>
                <a:latin typeface="Arial"/>
                <a:ea typeface="Arial"/>
                <a:cs typeface="Arial"/>
                <a:sym typeface="Arial"/>
              </a:endParaRPr>
            </a:p>
          </p:txBody>
        </p:sp>
        <p:sp>
          <p:nvSpPr>
            <p:cNvPr id="7" name="Google Shape;116;p6">
              <a:extLst>
                <a:ext uri="{FF2B5EF4-FFF2-40B4-BE49-F238E27FC236}">
                  <a16:creationId xmlns:a16="http://schemas.microsoft.com/office/drawing/2014/main" id="{D8EFED8F-7DF1-5E22-8FFE-62865ED7E21F}"/>
                </a:ext>
              </a:extLst>
            </p:cNvPr>
            <p:cNvSpPr/>
            <p:nvPr/>
          </p:nvSpPr>
          <p:spPr>
            <a:xfrm>
              <a:off x="1573314" y="8458003"/>
              <a:ext cx="3191510" cy="1280160"/>
            </a:xfrm>
            <a:custGeom>
              <a:avLst/>
              <a:gdLst/>
              <a:ahLst/>
              <a:cxnLst/>
              <a:rect l="l" t="t" r="r" b="b"/>
              <a:pathLst>
                <a:path w="3191510" h="1280159" extrusionOk="0">
                  <a:moveTo>
                    <a:pt x="279844" y="941832"/>
                  </a:moveTo>
                  <a:lnTo>
                    <a:pt x="224104" y="941832"/>
                  </a:lnTo>
                  <a:lnTo>
                    <a:pt x="153289" y="1103795"/>
                  </a:lnTo>
                  <a:lnTo>
                    <a:pt x="132511" y="1156677"/>
                  </a:lnTo>
                  <a:lnTo>
                    <a:pt x="114084" y="1102360"/>
                  </a:lnTo>
                  <a:lnTo>
                    <a:pt x="54114" y="941832"/>
                  </a:lnTo>
                  <a:lnTo>
                    <a:pt x="0" y="941832"/>
                  </a:lnTo>
                  <a:lnTo>
                    <a:pt x="0" y="942314"/>
                  </a:lnTo>
                  <a:lnTo>
                    <a:pt x="128257" y="1278978"/>
                  </a:lnTo>
                  <a:lnTo>
                    <a:pt x="279844" y="941832"/>
                  </a:lnTo>
                  <a:close/>
                </a:path>
                <a:path w="3191510" h="1280159" extrusionOk="0">
                  <a:moveTo>
                    <a:pt x="517347" y="941832"/>
                  </a:moveTo>
                  <a:lnTo>
                    <a:pt x="317601" y="941832"/>
                  </a:lnTo>
                  <a:lnTo>
                    <a:pt x="317601" y="986282"/>
                  </a:lnTo>
                  <a:lnTo>
                    <a:pt x="317601" y="1127252"/>
                  </a:lnTo>
                  <a:lnTo>
                    <a:pt x="317601" y="1171702"/>
                  </a:lnTo>
                  <a:lnTo>
                    <a:pt x="317601" y="1227582"/>
                  </a:lnTo>
                  <a:lnTo>
                    <a:pt x="317601" y="1272032"/>
                  </a:lnTo>
                  <a:lnTo>
                    <a:pt x="517347" y="1272032"/>
                  </a:lnTo>
                  <a:lnTo>
                    <a:pt x="517347" y="1227582"/>
                  </a:lnTo>
                  <a:lnTo>
                    <a:pt x="366229" y="1227582"/>
                  </a:lnTo>
                  <a:lnTo>
                    <a:pt x="366229" y="1171702"/>
                  </a:lnTo>
                  <a:lnTo>
                    <a:pt x="495617" y="1171702"/>
                  </a:lnTo>
                  <a:lnTo>
                    <a:pt x="495617" y="1127252"/>
                  </a:lnTo>
                  <a:lnTo>
                    <a:pt x="366229" y="1127252"/>
                  </a:lnTo>
                  <a:lnTo>
                    <a:pt x="366229" y="986282"/>
                  </a:lnTo>
                  <a:lnTo>
                    <a:pt x="517347" y="986282"/>
                  </a:lnTo>
                  <a:lnTo>
                    <a:pt x="517347" y="941832"/>
                  </a:lnTo>
                  <a:close/>
                </a:path>
                <a:path w="3191510" h="1280159" extrusionOk="0">
                  <a:moveTo>
                    <a:pt x="849769" y="942289"/>
                  </a:moveTo>
                  <a:lnTo>
                    <a:pt x="795464" y="942289"/>
                  </a:lnTo>
                  <a:lnTo>
                    <a:pt x="795464" y="1105204"/>
                  </a:lnTo>
                  <a:lnTo>
                    <a:pt x="795934" y="1155738"/>
                  </a:lnTo>
                  <a:lnTo>
                    <a:pt x="756272" y="1114640"/>
                  </a:lnTo>
                  <a:lnTo>
                    <a:pt x="573989" y="934732"/>
                  </a:lnTo>
                  <a:lnTo>
                    <a:pt x="573989" y="1270469"/>
                  </a:lnTo>
                  <a:lnTo>
                    <a:pt x="626402" y="1270469"/>
                  </a:lnTo>
                  <a:lnTo>
                    <a:pt x="626402" y="1097661"/>
                  </a:lnTo>
                  <a:lnTo>
                    <a:pt x="625944" y="1056563"/>
                  </a:lnTo>
                  <a:lnTo>
                    <a:pt x="658520" y="1091514"/>
                  </a:lnTo>
                  <a:lnTo>
                    <a:pt x="849769" y="1276629"/>
                  </a:lnTo>
                  <a:lnTo>
                    <a:pt x="849769" y="942289"/>
                  </a:lnTo>
                  <a:close/>
                </a:path>
                <a:path w="3191510" h="1280159" extrusionOk="0">
                  <a:moveTo>
                    <a:pt x="1186446" y="942289"/>
                  </a:moveTo>
                  <a:lnTo>
                    <a:pt x="1132141" y="942289"/>
                  </a:lnTo>
                  <a:lnTo>
                    <a:pt x="1132141" y="1105204"/>
                  </a:lnTo>
                  <a:lnTo>
                    <a:pt x="1132611" y="1155738"/>
                  </a:lnTo>
                  <a:lnTo>
                    <a:pt x="1092949" y="1114640"/>
                  </a:lnTo>
                  <a:lnTo>
                    <a:pt x="910666" y="934732"/>
                  </a:lnTo>
                  <a:lnTo>
                    <a:pt x="910666" y="1270469"/>
                  </a:lnTo>
                  <a:lnTo>
                    <a:pt x="963091" y="1270469"/>
                  </a:lnTo>
                  <a:lnTo>
                    <a:pt x="963091" y="1097661"/>
                  </a:lnTo>
                  <a:lnTo>
                    <a:pt x="962621" y="1056563"/>
                  </a:lnTo>
                  <a:lnTo>
                    <a:pt x="995184" y="1091514"/>
                  </a:lnTo>
                  <a:lnTo>
                    <a:pt x="1186446" y="1276629"/>
                  </a:lnTo>
                  <a:lnTo>
                    <a:pt x="1186446" y="942289"/>
                  </a:lnTo>
                  <a:close/>
                </a:path>
                <a:path w="3191510" h="1280159" extrusionOk="0">
                  <a:moveTo>
                    <a:pt x="1435506" y="357187"/>
                  </a:moveTo>
                  <a:lnTo>
                    <a:pt x="1329905" y="251587"/>
                  </a:lnTo>
                  <a:lnTo>
                    <a:pt x="1224305" y="357187"/>
                  </a:lnTo>
                  <a:lnTo>
                    <a:pt x="1329905" y="462788"/>
                  </a:lnTo>
                  <a:lnTo>
                    <a:pt x="1435506" y="357187"/>
                  </a:lnTo>
                  <a:close/>
                </a:path>
                <a:path w="3191510" h="1280159" extrusionOk="0">
                  <a:moveTo>
                    <a:pt x="1581873" y="491693"/>
                  </a:moveTo>
                  <a:lnTo>
                    <a:pt x="1476273" y="386092"/>
                  </a:lnTo>
                  <a:lnTo>
                    <a:pt x="1370672" y="491693"/>
                  </a:lnTo>
                  <a:lnTo>
                    <a:pt x="1476273" y="597293"/>
                  </a:lnTo>
                  <a:lnTo>
                    <a:pt x="1581873" y="491693"/>
                  </a:lnTo>
                  <a:close/>
                </a:path>
                <a:path w="3191510" h="1280159" extrusionOk="0">
                  <a:moveTo>
                    <a:pt x="1581873" y="222681"/>
                  </a:moveTo>
                  <a:lnTo>
                    <a:pt x="1476273" y="117094"/>
                  </a:lnTo>
                  <a:lnTo>
                    <a:pt x="1370672" y="222681"/>
                  </a:lnTo>
                  <a:lnTo>
                    <a:pt x="1476273" y="328282"/>
                  </a:lnTo>
                  <a:lnTo>
                    <a:pt x="1581873" y="222681"/>
                  </a:lnTo>
                  <a:close/>
                </a:path>
                <a:path w="3191510" h="1280159" extrusionOk="0">
                  <a:moveTo>
                    <a:pt x="1609051" y="941832"/>
                  </a:moveTo>
                  <a:lnTo>
                    <a:pt x="1409306" y="941832"/>
                  </a:lnTo>
                  <a:lnTo>
                    <a:pt x="1409306" y="986282"/>
                  </a:lnTo>
                  <a:lnTo>
                    <a:pt x="1409306" y="1127252"/>
                  </a:lnTo>
                  <a:lnTo>
                    <a:pt x="1409306" y="1171702"/>
                  </a:lnTo>
                  <a:lnTo>
                    <a:pt x="1409306" y="1227582"/>
                  </a:lnTo>
                  <a:lnTo>
                    <a:pt x="1409306" y="1272032"/>
                  </a:lnTo>
                  <a:lnTo>
                    <a:pt x="1609051" y="1272032"/>
                  </a:lnTo>
                  <a:lnTo>
                    <a:pt x="1609051" y="1227582"/>
                  </a:lnTo>
                  <a:lnTo>
                    <a:pt x="1457947" y="1227582"/>
                  </a:lnTo>
                  <a:lnTo>
                    <a:pt x="1457947" y="1171702"/>
                  </a:lnTo>
                  <a:lnTo>
                    <a:pt x="1587347" y="1171702"/>
                  </a:lnTo>
                  <a:lnTo>
                    <a:pt x="1587347" y="1127252"/>
                  </a:lnTo>
                  <a:lnTo>
                    <a:pt x="1457947" y="1127252"/>
                  </a:lnTo>
                  <a:lnTo>
                    <a:pt x="1457947" y="986282"/>
                  </a:lnTo>
                  <a:lnTo>
                    <a:pt x="1609051" y="986282"/>
                  </a:lnTo>
                  <a:lnTo>
                    <a:pt x="1609051" y="941832"/>
                  </a:lnTo>
                  <a:close/>
                </a:path>
                <a:path w="3191510" h="1280159" extrusionOk="0">
                  <a:moveTo>
                    <a:pt x="1673910" y="634111"/>
                  </a:moveTo>
                  <a:lnTo>
                    <a:pt x="1593621" y="553834"/>
                  </a:lnTo>
                  <a:lnTo>
                    <a:pt x="1513357" y="634111"/>
                  </a:lnTo>
                  <a:lnTo>
                    <a:pt x="1593621" y="714375"/>
                  </a:lnTo>
                  <a:lnTo>
                    <a:pt x="1673910" y="634111"/>
                  </a:lnTo>
                  <a:close/>
                </a:path>
                <a:path w="3191510" h="1280159" extrusionOk="0">
                  <a:moveTo>
                    <a:pt x="1673910" y="357187"/>
                  </a:moveTo>
                  <a:lnTo>
                    <a:pt x="1593621" y="276923"/>
                  </a:lnTo>
                  <a:lnTo>
                    <a:pt x="1513357" y="357187"/>
                  </a:lnTo>
                  <a:lnTo>
                    <a:pt x="1593621" y="437464"/>
                  </a:lnTo>
                  <a:lnTo>
                    <a:pt x="1673910" y="357187"/>
                  </a:lnTo>
                  <a:close/>
                </a:path>
                <a:path w="3191510" h="1280159" extrusionOk="0">
                  <a:moveTo>
                    <a:pt x="1673910" y="80276"/>
                  </a:moveTo>
                  <a:lnTo>
                    <a:pt x="1593621" y="0"/>
                  </a:lnTo>
                  <a:lnTo>
                    <a:pt x="1513357" y="80276"/>
                  </a:lnTo>
                  <a:lnTo>
                    <a:pt x="1593621" y="160540"/>
                  </a:lnTo>
                  <a:lnTo>
                    <a:pt x="1673910" y="80276"/>
                  </a:lnTo>
                  <a:close/>
                </a:path>
                <a:path w="3191510" h="1280159" extrusionOk="0">
                  <a:moveTo>
                    <a:pt x="1815274" y="491693"/>
                  </a:moveTo>
                  <a:lnTo>
                    <a:pt x="1709674" y="386092"/>
                  </a:lnTo>
                  <a:lnTo>
                    <a:pt x="1604073" y="491693"/>
                  </a:lnTo>
                  <a:lnTo>
                    <a:pt x="1709674" y="597293"/>
                  </a:lnTo>
                  <a:lnTo>
                    <a:pt x="1815274" y="491693"/>
                  </a:lnTo>
                  <a:close/>
                </a:path>
                <a:path w="3191510" h="1280159" extrusionOk="0">
                  <a:moveTo>
                    <a:pt x="1815274" y="222681"/>
                  </a:moveTo>
                  <a:lnTo>
                    <a:pt x="1709674" y="117094"/>
                  </a:lnTo>
                  <a:lnTo>
                    <a:pt x="1604073" y="222681"/>
                  </a:lnTo>
                  <a:lnTo>
                    <a:pt x="1709674" y="328282"/>
                  </a:lnTo>
                  <a:lnTo>
                    <a:pt x="1815274" y="222681"/>
                  </a:lnTo>
                  <a:close/>
                </a:path>
                <a:path w="3191510" h="1280159" extrusionOk="0">
                  <a:moveTo>
                    <a:pt x="1941499" y="942289"/>
                  </a:moveTo>
                  <a:lnTo>
                    <a:pt x="1887181" y="942289"/>
                  </a:lnTo>
                  <a:lnTo>
                    <a:pt x="1887181" y="1105204"/>
                  </a:lnTo>
                  <a:lnTo>
                    <a:pt x="1887639" y="1155738"/>
                  </a:lnTo>
                  <a:lnTo>
                    <a:pt x="1847989" y="1114640"/>
                  </a:lnTo>
                  <a:lnTo>
                    <a:pt x="1665719" y="934732"/>
                  </a:lnTo>
                  <a:lnTo>
                    <a:pt x="1665719" y="1270469"/>
                  </a:lnTo>
                  <a:lnTo>
                    <a:pt x="1718132" y="1270469"/>
                  </a:lnTo>
                  <a:lnTo>
                    <a:pt x="1718132" y="1097661"/>
                  </a:lnTo>
                  <a:lnTo>
                    <a:pt x="1717675" y="1056563"/>
                  </a:lnTo>
                  <a:lnTo>
                    <a:pt x="1750250" y="1091514"/>
                  </a:lnTo>
                  <a:lnTo>
                    <a:pt x="1941499" y="1276629"/>
                  </a:lnTo>
                  <a:lnTo>
                    <a:pt x="1941499" y="942289"/>
                  </a:lnTo>
                  <a:close/>
                </a:path>
                <a:path w="3191510" h="1280159" extrusionOk="0">
                  <a:moveTo>
                    <a:pt x="1949780" y="357187"/>
                  </a:moveTo>
                  <a:lnTo>
                    <a:pt x="1844179" y="251587"/>
                  </a:lnTo>
                  <a:lnTo>
                    <a:pt x="1738579" y="357187"/>
                  </a:lnTo>
                  <a:lnTo>
                    <a:pt x="1844179" y="462788"/>
                  </a:lnTo>
                  <a:lnTo>
                    <a:pt x="1949780" y="357187"/>
                  </a:lnTo>
                  <a:close/>
                </a:path>
                <a:path w="3191510" h="1280159" extrusionOk="0">
                  <a:moveTo>
                    <a:pt x="2204491" y="941832"/>
                  </a:moveTo>
                  <a:lnTo>
                    <a:pt x="2004758" y="941832"/>
                  </a:lnTo>
                  <a:lnTo>
                    <a:pt x="2004758" y="986282"/>
                  </a:lnTo>
                  <a:lnTo>
                    <a:pt x="2004758" y="1127252"/>
                  </a:lnTo>
                  <a:lnTo>
                    <a:pt x="2004758" y="1171702"/>
                  </a:lnTo>
                  <a:lnTo>
                    <a:pt x="2004758" y="1227582"/>
                  </a:lnTo>
                  <a:lnTo>
                    <a:pt x="2004758" y="1272032"/>
                  </a:lnTo>
                  <a:lnTo>
                    <a:pt x="2204491" y="1272032"/>
                  </a:lnTo>
                  <a:lnTo>
                    <a:pt x="2204491" y="1227582"/>
                  </a:lnTo>
                  <a:lnTo>
                    <a:pt x="2053386" y="1227582"/>
                  </a:lnTo>
                  <a:lnTo>
                    <a:pt x="2053386" y="1171702"/>
                  </a:lnTo>
                  <a:lnTo>
                    <a:pt x="2182774" y="1171702"/>
                  </a:lnTo>
                  <a:lnTo>
                    <a:pt x="2182774" y="1127252"/>
                  </a:lnTo>
                  <a:lnTo>
                    <a:pt x="2053386" y="1127252"/>
                  </a:lnTo>
                  <a:lnTo>
                    <a:pt x="2053386" y="986282"/>
                  </a:lnTo>
                  <a:lnTo>
                    <a:pt x="2204491" y="986282"/>
                  </a:lnTo>
                  <a:lnTo>
                    <a:pt x="2204491" y="941832"/>
                  </a:lnTo>
                  <a:close/>
                </a:path>
                <a:path w="3191510" h="1280159" extrusionOk="0">
                  <a:moveTo>
                    <a:pt x="2486418" y="1066469"/>
                  </a:moveTo>
                  <a:lnTo>
                    <a:pt x="2478036" y="1019327"/>
                  </a:lnTo>
                  <a:lnTo>
                    <a:pt x="2458847" y="986688"/>
                  </a:lnTo>
                  <a:lnTo>
                    <a:pt x="2455126" y="980363"/>
                  </a:lnTo>
                  <a:lnTo>
                    <a:pt x="2441079" y="969302"/>
                  </a:lnTo>
                  <a:lnTo>
                    <a:pt x="2441079" y="1066469"/>
                  </a:lnTo>
                  <a:lnTo>
                    <a:pt x="2435771" y="1096822"/>
                  </a:lnTo>
                  <a:lnTo>
                    <a:pt x="2421356" y="1121854"/>
                  </a:lnTo>
                  <a:lnTo>
                    <a:pt x="2400033" y="1139266"/>
                  </a:lnTo>
                  <a:lnTo>
                    <a:pt x="2374023" y="1146759"/>
                  </a:lnTo>
                  <a:lnTo>
                    <a:pt x="2311692" y="1146759"/>
                  </a:lnTo>
                  <a:lnTo>
                    <a:pt x="2311692" y="986688"/>
                  </a:lnTo>
                  <a:lnTo>
                    <a:pt x="2379205" y="986688"/>
                  </a:lnTo>
                  <a:lnTo>
                    <a:pt x="2403424" y="995095"/>
                  </a:lnTo>
                  <a:lnTo>
                    <a:pt x="2423071" y="1012583"/>
                  </a:lnTo>
                  <a:lnTo>
                    <a:pt x="2436253" y="1037082"/>
                  </a:lnTo>
                  <a:lnTo>
                    <a:pt x="2441079" y="1066469"/>
                  </a:lnTo>
                  <a:lnTo>
                    <a:pt x="2441079" y="969302"/>
                  </a:lnTo>
                  <a:lnTo>
                    <a:pt x="2421064" y="953528"/>
                  </a:lnTo>
                  <a:lnTo>
                    <a:pt x="2379205" y="942771"/>
                  </a:lnTo>
                  <a:lnTo>
                    <a:pt x="2379205" y="941832"/>
                  </a:lnTo>
                  <a:lnTo>
                    <a:pt x="2262111" y="941832"/>
                  </a:lnTo>
                  <a:lnTo>
                    <a:pt x="2262111" y="1272374"/>
                  </a:lnTo>
                  <a:lnTo>
                    <a:pt x="2311692" y="1272374"/>
                  </a:lnTo>
                  <a:lnTo>
                    <a:pt x="2311692" y="1190675"/>
                  </a:lnTo>
                  <a:lnTo>
                    <a:pt x="2363165" y="1190675"/>
                  </a:lnTo>
                  <a:lnTo>
                    <a:pt x="2421712" y="1272374"/>
                  </a:lnTo>
                  <a:lnTo>
                    <a:pt x="2484983" y="1272374"/>
                  </a:lnTo>
                  <a:lnTo>
                    <a:pt x="2426030" y="1190675"/>
                  </a:lnTo>
                  <a:lnTo>
                    <a:pt x="2418880" y="1180769"/>
                  </a:lnTo>
                  <a:lnTo>
                    <a:pt x="2446363" y="1161707"/>
                  </a:lnTo>
                  <a:lnTo>
                    <a:pt x="2458440" y="1146759"/>
                  </a:lnTo>
                  <a:lnTo>
                    <a:pt x="2467699" y="1135303"/>
                  </a:lnTo>
                  <a:lnTo>
                    <a:pt x="2481503" y="1103058"/>
                  </a:lnTo>
                  <a:lnTo>
                    <a:pt x="2486418" y="1066469"/>
                  </a:lnTo>
                  <a:close/>
                </a:path>
                <a:path w="3191510" h="1280159" extrusionOk="0">
                  <a:moveTo>
                    <a:pt x="2875978" y="1101890"/>
                  </a:moveTo>
                  <a:lnTo>
                    <a:pt x="2735719" y="1101890"/>
                  </a:lnTo>
                  <a:lnTo>
                    <a:pt x="2735719" y="1148181"/>
                  </a:lnTo>
                  <a:lnTo>
                    <a:pt x="2818358" y="1148181"/>
                  </a:lnTo>
                  <a:lnTo>
                    <a:pt x="2802445" y="1182738"/>
                  </a:lnTo>
                  <a:lnTo>
                    <a:pt x="2777401" y="1208570"/>
                  </a:lnTo>
                  <a:lnTo>
                    <a:pt x="2745448" y="1224737"/>
                  </a:lnTo>
                  <a:lnTo>
                    <a:pt x="2708795" y="1230337"/>
                  </a:lnTo>
                  <a:lnTo>
                    <a:pt x="2663291" y="1220724"/>
                  </a:lnTo>
                  <a:lnTo>
                    <a:pt x="2626233" y="1194447"/>
                  </a:lnTo>
                  <a:lnTo>
                    <a:pt x="2601303" y="1155433"/>
                  </a:lnTo>
                  <a:lnTo>
                    <a:pt x="2592171" y="1107567"/>
                  </a:lnTo>
                  <a:lnTo>
                    <a:pt x="2601303" y="1060043"/>
                  </a:lnTo>
                  <a:lnTo>
                    <a:pt x="2626233" y="1021334"/>
                  </a:lnTo>
                  <a:lnTo>
                    <a:pt x="2663291" y="995286"/>
                  </a:lnTo>
                  <a:lnTo>
                    <a:pt x="2708795" y="985735"/>
                  </a:lnTo>
                  <a:lnTo>
                    <a:pt x="2742120" y="989431"/>
                  </a:lnTo>
                  <a:lnTo>
                    <a:pt x="2769539" y="999020"/>
                  </a:lnTo>
                  <a:lnTo>
                    <a:pt x="2791739" y="1012228"/>
                  </a:lnTo>
                  <a:lnTo>
                    <a:pt x="2809379" y="1026820"/>
                  </a:lnTo>
                  <a:lnTo>
                    <a:pt x="2850464" y="994714"/>
                  </a:lnTo>
                  <a:lnTo>
                    <a:pt x="2825546" y="972515"/>
                  </a:lnTo>
                  <a:lnTo>
                    <a:pt x="2795219" y="953160"/>
                  </a:lnTo>
                  <a:lnTo>
                    <a:pt x="2757106" y="939469"/>
                  </a:lnTo>
                  <a:lnTo>
                    <a:pt x="2708795" y="934275"/>
                  </a:lnTo>
                  <a:lnTo>
                    <a:pt x="2663545" y="940523"/>
                  </a:lnTo>
                  <a:lnTo>
                    <a:pt x="2622842" y="958113"/>
                  </a:lnTo>
                  <a:lnTo>
                    <a:pt x="2588336" y="985329"/>
                  </a:lnTo>
                  <a:lnTo>
                    <a:pt x="2561653" y="1020457"/>
                  </a:lnTo>
                  <a:lnTo>
                    <a:pt x="2544445" y="1061770"/>
                  </a:lnTo>
                  <a:lnTo>
                    <a:pt x="2538349" y="1107567"/>
                  </a:lnTo>
                  <a:lnTo>
                    <a:pt x="2544445" y="1153617"/>
                  </a:lnTo>
                  <a:lnTo>
                    <a:pt x="2561653" y="1194854"/>
                  </a:lnTo>
                  <a:lnTo>
                    <a:pt x="2588336" y="1229690"/>
                  </a:lnTo>
                  <a:lnTo>
                    <a:pt x="2622842" y="1256550"/>
                  </a:lnTo>
                  <a:lnTo>
                    <a:pt x="2663545" y="1273822"/>
                  </a:lnTo>
                  <a:lnTo>
                    <a:pt x="2708795" y="1279931"/>
                  </a:lnTo>
                  <a:lnTo>
                    <a:pt x="2755785" y="1273822"/>
                  </a:lnTo>
                  <a:lnTo>
                    <a:pt x="2796425" y="1256550"/>
                  </a:lnTo>
                  <a:lnTo>
                    <a:pt x="2829750" y="1229690"/>
                  </a:lnTo>
                  <a:lnTo>
                    <a:pt x="2854782" y="1194854"/>
                  </a:lnTo>
                  <a:lnTo>
                    <a:pt x="2870517" y="1153617"/>
                  </a:lnTo>
                  <a:lnTo>
                    <a:pt x="2875978" y="1107567"/>
                  </a:lnTo>
                  <a:lnTo>
                    <a:pt x="2875978" y="1101890"/>
                  </a:lnTo>
                  <a:close/>
                </a:path>
                <a:path w="3191510" h="1280159" extrusionOk="0">
                  <a:moveTo>
                    <a:pt x="3190938" y="942289"/>
                  </a:moveTo>
                  <a:lnTo>
                    <a:pt x="3134283" y="942289"/>
                  </a:lnTo>
                  <a:lnTo>
                    <a:pt x="3067202" y="1051356"/>
                  </a:lnTo>
                  <a:lnTo>
                    <a:pt x="3048787" y="1081582"/>
                  </a:lnTo>
                  <a:lnTo>
                    <a:pt x="3030372" y="1050899"/>
                  </a:lnTo>
                  <a:lnTo>
                    <a:pt x="2962846" y="942289"/>
                  </a:lnTo>
                  <a:lnTo>
                    <a:pt x="2907119" y="942289"/>
                  </a:lnTo>
                  <a:lnTo>
                    <a:pt x="3022358" y="1128814"/>
                  </a:lnTo>
                  <a:lnTo>
                    <a:pt x="3022358" y="1272374"/>
                  </a:lnTo>
                  <a:lnTo>
                    <a:pt x="3076651" y="1272374"/>
                  </a:lnTo>
                  <a:lnTo>
                    <a:pt x="3076651" y="1164704"/>
                  </a:lnTo>
                  <a:lnTo>
                    <a:pt x="3075711" y="1128814"/>
                  </a:lnTo>
                  <a:lnTo>
                    <a:pt x="3090811" y="1105674"/>
                  </a:lnTo>
                  <a:lnTo>
                    <a:pt x="3190938" y="94228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lang="en-AU" sz="1800" b="0" i="0" u="none" strike="noStrike" cap="none" noProof="0">
                <a:solidFill>
                  <a:srgbClr val="000000"/>
                </a:solidFill>
                <a:latin typeface="Arial"/>
                <a:ea typeface="Arial"/>
                <a:cs typeface="Arial"/>
                <a:sym typeface="Arial"/>
              </a:endParaRPr>
            </a:p>
          </p:txBody>
        </p:sp>
        <p:sp>
          <p:nvSpPr>
            <p:cNvPr id="8" name="Google Shape;117;p6">
              <a:extLst>
                <a:ext uri="{FF2B5EF4-FFF2-40B4-BE49-F238E27FC236}">
                  <a16:creationId xmlns:a16="http://schemas.microsoft.com/office/drawing/2014/main" id="{FA25652A-BFD0-C39C-1C5C-456021C8C251}"/>
                </a:ext>
              </a:extLst>
            </p:cNvPr>
            <p:cNvSpPr/>
            <p:nvPr/>
          </p:nvSpPr>
          <p:spPr>
            <a:xfrm>
              <a:off x="17402752" y="0"/>
              <a:ext cx="2701925" cy="5922010"/>
            </a:xfrm>
            <a:custGeom>
              <a:avLst/>
              <a:gdLst/>
              <a:ahLst/>
              <a:cxnLst/>
              <a:rect l="l" t="t" r="r" b="b"/>
              <a:pathLst>
                <a:path w="2701925" h="5922010" extrusionOk="0">
                  <a:moveTo>
                    <a:pt x="2701337" y="0"/>
                  </a:moveTo>
                  <a:lnTo>
                    <a:pt x="370890" y="0"/>
                  </a:lnTo>
                  <a:lnTo>
                    <a:pt x="370361" y="1082"/>
                  </a:lnTo>
                  <a:lnTo>
                    <a:pt x="349297" y="45628"/>
                  </a:lnTo>
                  <a:lnTo>
                    <a:pt x="328849" y="90393"/>
                  </a:lnTo>
                  <a:lnTo>
                    <a:pt x="309017" y="135369"/>
                  </a:lnTo>
                  <a:lnTo>
                    <a:pt x="289803" y="180550"/>
                  </a:lnTo>
                  <a:lnTo>
                    <a:pt x="271205" y="225930"/>
                  </a:lnTo>
                  <a:lnTo>
                    <a:pt x="253223" y="271503"/>
                  </a:lnTo>
                  <a:lnTo>
                    <a:pt x="235858" y="317261"/>
                  </a:lnTo>
                  <a:lnTo>
                    <a:pt x="219110" y="363198"/>
                  </a:lnTo>
                  <a:lnTo>
                    <a:pt x="202978" y="409308"/>
                  </a:lnTo>
                  <a:lnTo>
                    <a:pt x="187463" y="455584"/>
                  </a:lnTo>
                  <a:lnTo>
                    <a:pt x="172564" y="502021"/>
                  </a:lnTo>
                  <a:lnTo>
                    <a:pt x="158282" y="548610"/>
                  </a:lnTo>
                  <a:lnTo>
                    <a:pt x="144616" y="595346"/>
                  </a:lnTo>
                  <a:lnTo>
                    <a:pt x="131566" y="642223"/>
                  </a:lnTo>
                  <a:lnTo>
                    <a:pt x="119133" y="689234"/>
                  </a:lnTo>
                  <a:lnTo>
                    <a:pt x="107316" y="736372"/>
                  </a:lnTo>
                  <a:lnTo>
                    <a:pt x="96116" y="783630"/>
                  </a:lnTo>
                  <a:lnTo>
                    <a:pt x="85532" y="831004"/>
                  </a:lnTo>
                  <a:lnTo>
                    <a:pt x="75564" y="878485"/>
                  </a:lnTo>
                  <a:lnTo>
                    <a:pt x="66213" y="926068"/>
                  </a:lnTo>
                  <a:lnTo>
                    <a:pt x="57478" y="973746"/>
                  </a:lnTo>
                  <a:lnTo>
                    <a:pt x="49360" y="1021512"/>
                  </a:lnTo>
                  <a:lnTo>
                    <a:pt x="41857" y="1069361"/>
                  </a:lnTo>
                  <a:lnTo>
                    <a:pt x="34971" y="1117285"/>
                  </a:lnTo>
                  <a:lnTo>
                    <a:pt x="28701" y="1165278"/>
                  </a:lnTo>
                  <a:lnTo>
                    <a:pt x="23047" y="1213334"/>
                  </a:lnTo>
                  <a:lnTo>
                    <a:pt x="18010" y="1261446"/>
                  </a:lnTo>
                  <a:lnTo>
                    <a:pt x="13589" y="1309607"/>
                  </a:lnTo>
                  <a:lnTo>
                    <a:pt x="9783" y="1357812"/>
                  </a:lnTo>
                  <a:lnTo>
                    <a:pt x="6594" y="1406054"/>
                  </a:lnTo>
                  <a:lnTo>
                    <a:pt x="4022" y="1454325"/>
                  </a:lnTo>
                  <a:lnTo>
                    <a:pt x="2065" y="1502621"/>
                  </a:lnTo>
                  <a:lnTo>
                    <a:pt x="724" y="1550933"/>
                  </a:lnTo>
                  <a:lnTo>
                    <a:pt x="0" y="1599257"/>
                  </a:lnTo>
                  <a:lnTo>
                    <a:pt x="0" y="1695916"/>
                  </a:lnTo>
                  <a:lnTo>
                    <a:pt x="724" y="1744243"/>
                  </a:lnTo>
                  <a:lnTo>
                    <a:pt x="2065" y="1792559"/>
                  </a:lnTo>
                  <a:lnTo>
                    <a:pt x="4022" y="1840858"/>
                  </a:lnTo>
                  <a:lnTo>
                    <a:pt x="6594" y="1889133"/>
                  </a:lnTo>
                  <a:lnTo>
                    <a:pt x="9783" y="1937377"/>
                  </a:lnTo>
                  <a:lnTo>
                    <a:pt x="13589" y="1985585"/>
                  </a:lnTo>
                  <a:lnTo>
                    <a:pt x="18010" y="2033749"/>
                  </a:lnTo>
                  <a:lnTo>
                    <a:pt x="23047" y="2081864"/>
                  </a:lnTo>
                  <a:lnTo>
                    <a:pt x="28701" y="2129922"/>
                  </a:lnTo>
                  <a:lnTo>
                    <a:pt x="34971" y="2177918"/>
                  </a:lnTo>
                  <a:lnTo>
                    <a:pt x="41857" y="2225844"/>
                  </a:lnTo>
                  <a:lnTo>
                    <a:pt x="49360" y="2273695"/>
                  </a:lnTo>
                  <a:lnTo>
                    <a:pt x="57478" y="2321463"/>
                  </a:lnTo>
                  <a:lnTo>
                    <a:pt x="66213" y="2369143"/>
                  </a:lnTo>
                  <a:lnTo>
                    <a:pt x="75564" y="2416727"/>
                  </a:lnTo>
                  <a:lnTo>
                    <a:pt x="85532" y="2464210"/>
                  </a:lnTo>
                  <a:lnTo>
                    <a:pt x="96116" y="2511585"/>
                  </a:lnTo>
                  <a:lnTo>
                    <a:pt x="107316" y="2558845"/>
                  </a:lnTo>
                  <a:lnTo>
                    <a:pt x="119133" y="2605985"/>
                  </a:lnTo>
                  <a:lnTo>
                    <a:pt x="131566" y="2652996"/>
                  </a:lnTo>
                  <a:lnTo>
                    <a:pt x="144616" y="2699874"/>
                  </a:lnTo>
                  <a:lnTo>
                    <a:pt x="158282" y="2746611"/>
                  </a:lnTo>
                  <a:lnTo>
                    <a:pt x="172564" y="2793201"/>
                  </a:lnTo>
                  <a:lnTo>
                    <a:pt x="187463" y="2839638"/>
                  </a:lnTo>
                  <a:lnTo>
                    <a:pt x="202978" y="2885915"/>
                  </a:lnTo>
                  <a:lnTo>
                    <a:pt x="219110" y="2932025"/>
                  </a:lnTo>
                  <a:lnTo>
                    <a:pt x="235858" y="2977963"/>
                  </a:lnTo>
                  <a:lnTo>
                    <a:pt x="253223" y="3023721"/>
                  </a:lnTo>
                  <a:lnTo>
                    <a:pt x="271205" y="3069293"/>
                  </a:lnTo>
                  <a:lnTo>
                    <a:pt x="289803" y="3114673"/>
                  </a:lnTo>
                  <a:lnTo>
                    <a:pt x="309017" y="3159854"/>
                  </a:lnTo>
                  <a:lnTo>
                    <a:pt x="328849" y="3204830"/>
                  </a:lnTo>
                  <a:lnTo>
                    <a:pt x="349297" y="3249594"/>
                  </a:lnTo>
                  <a:lnTo>
                    <a:pt x="370361" y="3294139"/>
                  </a:lnTo>
                  <a:lnTo>
                    <a:pt x="392042" y="3338461"/>
                  </a:lnTo>
                  <a:lnTo>
                    <a:pt x="414340" y="3382550"/>
                  </a:lnTo>
                  <a:lnTo>
                    <a:pt x="437255" y="3426403"/>
                  </a:lnTo>
                  <a:lnTo>
                    <a:pt x="460786" y="3470010"/>
                  </a:lnTo>
                  <a:lnTo>
                    <a:pt x="484934" y="3513368"/>
                  </a:lnTo>
                  <a:lnTo>
                    <a:pt x="509699" y="3556468"/>
                  </a:lnTo>
                  <a:lnTo>
                    <a:pt x="535081" y="3599305"/>
                  </a:lnTo>
                  <a:lnTo>
                    <a:pt x="561079" y="3641871"/>
                  </a:lnTo>
                  <a:lnTo>
                    <a:pt x="587694" y="3684161"/>
                  </a:lnTo>
                  <a:lnTo>
                    <a:pt x="614926" y="3726168"/>
                  </a:lnTo>
                  <a:lnTo>
                    <a:pt x="642775" y="3767886"/>
                  </a:lnTo>
                  <a:lnTo>
                    <a:pt x="671241" y="3809307"/>
                  </a:lnTo>
                  <a:lnTo>
                    <a:pt x="700323" y="3850426"/>
                  </a:lnTo>
                  <a:lnTo>
                    <a:pt x="730023" y="3891236"/>
                  </a:lnTo>
                  <a:lnTo>
                    <a:pt x="760339" y="3931730"/>
                  </a:lnTo>
                  <a:lnTo>
                    <a:pt x="791273" y="3971903"/>
                  </a:lnTo>
                  <a:lnTo>
                    <a:pt x="822823" y="4011747"/>
                  </a:lnTo>
                  <a:lnTo>
                    <a:pt x="854991" y="4051257"/>
                  </a:lnTo>
                  <a:lnTo>
                    <a:pt x="887775" y="4090425"/>
                  </a:lnTo>
                  <a:lnTo>
                    <a:pt x="921176" y="4129245"/>
                  </a:lnTo>
                  <a:lnTo>
                    <a:pt x="955195" y="4167711"/>
                  </a:lnTo>
                  <a:lnTo>
                    <a:pt x="989830" y="4205816"/>
                  </a:lnTo>
                  <a:lnTo>
                    <a:pt x="1025082" y="4243554"/>
                  </a:lnTo>
                  <a:lnTo>
                    <a:pt x="1060952" y="4280918"/>
                  </a:lnTo>
                  <a:lnTo>
                    <a:pt x="1097439" y="4317901"/>
                  </a:lnTo>
                  <a:lnTo>
                    <a:pt x="2701337" y="5921792"/>
                  </a:lnTo>
                  <a:lnTo>
                    <a:pt x="2701337" y="2919871"/>
                  </a:lnTo>
                  <a:lnTo>
                    <a:pt x="2598409" y="2816942"/>
                  </a:lnTo>
                  <a:lnTo>
                    <a:pt x="2562413" y="2779807"/>
                  </a:lnTo>
                  <a:lnTo>
                    <a:pt x="2527828" y="2741821"/>
                  </a:lnTo>
                  <a:lnTo>
                    <a:pt x="2494656" y="2703016"/>
                  </a:lnTo>
                  <a:lnTo>
                    <a:pt x="2462896" y="2663428"/>
                  </a:lnTo>
                  <a:lnTo>
                    <a:pt x="2432548" y="2623091"/>
                  </a:lnTo>
                  <a:lnTo>
                    <a:pt x="2403611" y="2582037"/>
                  </a:lnTo>
                  <a:lnTo>
                    <a:pt x="2376086" y="2540303"/>
                  </a:lnTo>
                  <a:lnTo>
                    <a:pt x="2349973" y="2497921"/>
                  </a:lnTo>
                  <a:lnTo>
                    <a:pt x="2325272" y="2454926"/>
                  </a:lnTo>
                  <a:lnTo>
                    <a:pt x="2301983" y="2411352"/>
                  </a:lnTo>
                  <a:lnTo>
                    <a:pt x="2280105" y="2367233"/>
                  </a:lnTo>
                  <a:lnTo>
                    <a:pt x="2259639" y="2322603"/>
                  </a:lnTo>
                  <a:lnTo>
                    <a:pt x="2240585" y="2277496"/>
                  </a:lnTo>
                  <a:lnTo>
                    <a:pt x="2222942" y="2231947"/>
                  </a:lnTo>
                  <a:lnTo>
                    <a:pt x="2206710" y="2185989"/>
                  </a:lnTo>
                  <a:lnTo>
                    <a:pt x="2191891" y="2139657"/>
                  </a:lnTo>
                  <a:lnTo>
                    <a:pt x="2178483" y="2092985"/>
                  </a:lnTo>
                  <a:lnTo>
                    <a:pt x="2166486" y="2046006"/>
                  </a:lnTo>
                  <a:lnTo>
                    <a:pt x="2155901" y="1998756"/>
                  </a:lnTo>
                  <a:lnTo>
                    <a:pt x="2146727" y="1951267"/>
                  </a:lnTo>
                  <a:lnTo>
                    <a:pt x="2138965" y="1903575"/>
                  </a:lnTo>
                  <a:lnTo>
                    <a:pt x="2132614" y="1855713"/>
                  </a:lnTo>
                  <a:lnTo>
                    <a:pt x="2127674" y="1807715"/>
                  </a:lnTo>
                  <a:lnTo>
                    <a:pt x="2124146" y="1759616"/>
                  </a:lnTo>
                  <a:lnTo>
                    <a:pt x="2122029" y="1711449"/>
                  </a:lnTo>
                  <a:lnTo>
                    <a:pt x="2121324" y="1663249"/>
                  </a:lnTo>
                  <a:lnTo>
                    <a:pt x="2121324" y="1657972"/>
                  </a:lnTo>
                  <a:lnTo>
                    <a:pt x="2122015" y="1652778"/>
                  </a:lnTo>
                  <a:lnTo>
                    <a:pt x="2122015" y="1642391"/>
                  </a:lnTo>
                  <a:lnTo>
                    <a:pt x="2121324" y="1637198"/>
                  </a:lnTo>
                  <a:lnTo>
                    <a:pt x="2121324" y="1632004"/>
                  </a:lnTo>
                  <a:lnTo>
                    <a:pt x="2122029" y="1583794"/>
                  </a:lnTo>
                  <a:lnTo>
                    <a:pt x="2124146" y="1535619"/>
                  </a:lnTo>
                  <a:lnTo>
                    <a:pt x="2127674" y="1487512"/>
                  </a:lnTo>
                  <a:lnTo>
                    <a:pt x="2132614" y="1439509"/>
                  </a:lnTo>
                  <a:lnTo>
                    <a:pt x="2138965" y="1391642"/>
                  </a:lnTo>
                  <a:lnTo>
                    <a:pt x="2146727" y="1343945"/>
                  </a:lnTo>
                  <a:lnTo>
                    <a:pt x="2155901" y="1296454"/>
                  </a:lnTo>
                  <a:lnTo>
                    <a:pt x="2166486" y="1249201"/>
                  </a:lnTo>
                  <a:lnTo>
                    <a:pt x="2178483" y="1202220"/>
                  </a:lnTo>
                  <a:lnTo>
                    <a:pt x="2191891" y="1155547"/>
                  </a:lnTo>
                  <a:lnTo>
                    <a:pt x="2206710" y="1109214"/>
                  </a:lnTo>
                  <a:lnTo>
                    <a:pt x="2222942" y="1063256"/>
                  </a:lnTo>
                  <a:lnTo>
                    <a:pt x="2240585" y="1017706"/>
                  </a:lnTo>
                  <a:lnTo>
                    <a:pt x="2259639" y="972599"/>
                  </a:lnTo>
                  <a:lnTo>
                    <a:pt x="2280105" y="927969"/>
                  </a:lnTo>
                  <a:lnTo>
                    <a:pt x="2301983" y="883849"/>
                  </a:lnTo>
                  <a:lnTo>
                    <a:pt x="2325272" y="840274"/>
                  </a:lnTo>
                  <a:lnTo>
                    <a:pt x="2349973" y="797278"/>
                  </a:lnTo>
                  <a:lnTo>
                    <a:pt x="2376086" y="754894"/>
                  </a:lnTo>
                  <a:lnTo>
                    <a:pt x="2403611" y="713157"/>
                  </a:lnTo>
                  <a:lnTo>
                    <a:pt x="2432548" y="672101"/>
                  </a:lnTo>
                  <a:lnTo>
                    <a:pt x="2462896" y="631759"/>
                  </a:lnTo>
                  <a:lnTo>
                    <a:pt x="2494656" y="592166"/>
                  </a:lnTo>
                  <a:lnTo>
                    <a:pt x="2527828" y="553355"/>
                  </a:lnTo>
                  <a:lnTo>
                    <a:pt x="2562413" y="515361"/>
                  </a:lnTo>
                  <a:lnTo>
                    <a:pt x="2598409" y="478217"/>
                  </a:lnTo>
                  <a:lnTo>
                    <a:pt x="2701337" y="375289"/>
                  </a:lnTo>
                  <a:lnTo>
                    <a:pt x="2701337" y="0"/>
                  </a:lnTo>
                  <a:close/>
                </a:path>
              </a:pathLst>
            </a:custGeom>
            <a:solidFill>
              <a:srgbClr val="E9BB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lang="en-AU" sz="1800" b="0" i="0" u="none" strike="noStrike" cap="none" noProof="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4642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EDD1"/>
        </a:solidFill>
        <a:effectLst/>
      </p:bgPr>
    </p:bg>
    <p:spTree>
      <p:nvGrpSpPr>
        <p:cNvPr id="1" name="">
          <a:extLst>
            <a:ext uri="{FF2B5EF4-FFF2-40B4-BE49-F238E27FC236}">
              <a16:creationId xmlns:a16="http://schemas.microsoft.com/office/drawing/2014/main" id="{B52DDEE7-241D-DED9-8BD8-5648001438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859944-E848-F91C-EEA2-A2EC110256C5}"/>
              </a:ext>
            </a:extLst>
          </p:cNvPr>
          <p:cNvSpPr>
            <a:spLocks noGrp="1"/>
          </p:cNvSpPr>
          <p:nvPr>
            <p:ph type="title"/>
          </p:nvPr>
        </p:nvSpPr>
        <p:spPr>
          <a:xfrm>
            <a:off x="1557932" y="1303107"/>
            <a:ext cx="15365963" cy="2031325"/>
          </a:xfrm>
        </p:spPr>
        <p:txBody>
          <a:bodyPr/>
          <a:lstStyle/>
          <a:p>
            <a:r>
              <a:rPr lang="en-AU"/>
              <a:t>Public Viewpoint Photomontages</a:t>
            </a:r>
          </a:p>
        </p:txBody>
      </p:sp>
      <p:pic>
        <p:nvPicPr>
          <p:cNvPr id="9" name="Picture 8">
            <a:extLst>
              <a:ext uri="{FF2B5EF4-FFF2-40B4-BE49-F238E27FC236}">
                <a16:creationId xmlns:a16="http://schemas.microsoft.com/office/drawing/2014/main" id="{51FA6216-6C68-B5AB-D810-2B18F645BF96}"/>
              </a:ext>
            </a:extLst>
          </p:cNvPr>
          <p:cNvPicPr>
            <a:picLocks noChangeAspect="1"/>
          </p:cNvPicPr>
          <p:nvPr/>
        </p:nvPicPr>
        <p:blipFill>
          <a:blip r:embed="rId2"/>
          <a:stretch>
            <a:fillRect/>
          </a:stretch>
        </p:blipFill>
        <p:spPr>
          <a:xfrm>
            <a:off x="0" y="2789317"/>
            <a:ext cx="20104100" cy="3002504"/>
          </a:xfrm>
          <a:prstGeom prst="rect">
            <a:avLst/>
          </a:prstGeom>
        </p:spPr>
      </p:pic>
      <p:sp>
        <p:nvSpPr>
          <p:cNvPr id="10" name="Text Placeholder 2">
            <a:extLst>
              <a:ext uri="{FF2B5EF4-FFF2-40B4-BE49-F238E27FC236}">
                <a16:creationId xmlns:a16="http://schemas.microsoft.com/office/drawing/2014/main" id="{BA497EDD-F2D6-E3F3-2FE3-709AF8FBBFD1}"/>
              </a:ext>
            </a:extLst>
          </p:cNvPr>
          <p:cNvSpPr>
            <a:spLocks noGrp="1"/>
          </p:cNvSpPr>
          <p:nvPr>
            <p:ph type="body" idx="1"/>
          </p:nvPr>
        </p:nvSpPr>
        <p:spPr>
          <a:xfrm>
            <a:off x="1005205" y="5913976"/>
            <a:ext cx="18093690" cy="338554"/>
          </a:xfrm>
        </p:spPr>
        <p:txBody>
          <a:bodyPr/>
          <a:lstStyle/>
          <a:p>
            <a:r>
              <a:rPr lang="en-AU" sz="2200">
                <a:latin typeface="Arial" panose="020B0604020202020204" pitchFamily="34" charset="0"/>
                <a:cs typeface="Arial" panose="020B0604020202020204" pitchFamily="34" charset="0"/>
              </a:rPr>
              <a:t>Kia Ora Lane (VPA04) – prior to mitigation</a:t>
            </a:r>
          </a:p>
        </p:txBody>
      </p:sp>
      <p:sp>
        <p:nvSpPr>
          <p:cNvPr id="7" name="Text Placeholder 2">
            <a:extLst>
              <a:ext uri="{FF2B5EF4-FFF2-40B4-BE49-F238E27FC236}">
                <a16:creationId xmlns:a16="http://schemas.microsoft.com/office/drawing/2014/main" id="{35421D0E-C7A0-55D8-36C7-FB0E7FEA9359}"/>
              </a:ext>
            </a:extLst>
          </p:cNvPr>
          <p:cNvSpPr txBox="1">
            <a:spLocks/>
          </p:cNvSpPr>
          <p:nvPr/>
        </p:nvSpPr>
        <p:spPr>
          <a:xfrm>
            <a:off x="1005205" y="9836966"/>
            <a:ext cx="18093690" cy="33855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r>
              <a:rPr lang="en-AU" sz="2200">
                <a:latin typeface="Arial" panose="020B0604020202020204" pitchFamily="34" charset="0"/>
                <a:cs typeface="Arial" panose="020B0604020202020204" pitchFamily="34" charset="0"/>
              </a:rPr>
              <a:t>Kia Ora Lane (VPA04) – with mitigation</a:t>
            </a:r>
          </a:p>
        </p:txBody>
      </p:sp>
      <p:pic>
        <p:nvPicPr>
          <p:cNvPr id="11" name="Picture 10">
            <a:extLst>
              <a:ext uri="{FF2B5EF4-FFF2-40B4-BE49-F238E27FC236}">
                <a16:creationId xmlns:a16="http://schemas.microsoft.com/office/drawing/2014/main" id="{9B1F72F6-3E5D-83B5-554E-CD71F996D312}"/>
              </a:ext>
            </a:extLst>
          </p:cNvPr>
          <p:cNvPicPr>
            <a:picLocks noChangeAspect="1"/>
          </p:cNvPicPr>
          <p:nvPr/>
        </p:nvPicPr>
        <p:blipFill>
          <a:blip r:embed="rId3"/>
          <a:srcRect l="855"/>
          <a:stretch>
            <a:fillRect/>
          </a:stretch>
        </p:blipFill>
        <p:spPr>
          <a:xfrm>
            <a:off x="0" y="6728827"/>
            <a:ext cx="20104100" cy="3002504"/>
          </a:xfrm>
          <a:prstGeom prst="rect">
            <a:avLst/>
          </a:prstGeom>
        </p:spPr>
      </p:pic>
    </p:spTree>
    <p:extLst>
      <p:ext uri="{BB962C8B-B14F-4D97-AF65-F5344CB8AC3E}">
        <p14:creationId xmlns:p14="http://schemas.microsoft.com/office/powerpoint/2010/main" val="2887344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EDD1"/>
        </a:solidFill>
        <a:effectLst/>
      </p:bgPr>
    </p:bg>
    <p:spTree>
      <p:nvGrpSpPr>
        <p:cNvPr id="1" name="">
          <a:extLst>
            <a:ext uri="{FF2B5EF4-FFF2-40B4-BE49-F238E27FC236}">
              <a16:creationId xmlns:a16="http://schemas.microsoft.com/office/drawing/2014/main" id="{3E81FE3B-151A-888C-EAB7-324EC78139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2C6CD0-99E6-B46E-581E-8170BBF3C5CF}"/>
              </a:ext>
            </a:extLst>
          </p:cNvPr>
          <p:cNvSpPr>
            <a:spLocks noGrp="1"/>
          </p:cNvSpPr>
          <p:nvPr>
            <p:ph type="title"/>
          </p:nvPr>
        </p:nvSpPr>
        <p:spPr>
          <a:xfrm>
            <a:off x="1557932" y="1303107"/>
            <a:ext cx="13361669" cy="1015663"/>
          </a:xfrm>
        </p:spPr>
        <p:txBody>
          <a:bodyPr/>
          <a:lstStyle/>
          <a:p>
            <a:r>
              <a:rPr lang="en-AU"/>
              <a:t>Landscape and Visual</a:t>
            </a:r>
          </a:p>
        </p:txBody>
      </p:sp>
      <p:pic>
        <p:nvPicPr>
          <p:cNvPr id="7" name="Picture 6">
            <a:extLst>
              <a:ext uri="{FF2B5EF4-FFF2-40B4-BE49-F238E27FC236}">
                <a16:creationId xmlns:a16="http://schemas.microsoft.com/office/drawing/2014/main" id="{5974DBA1-E618-13BB-ED84-DA64A94AD506}"/>
              </a:ext>
            </a:extLst>
          </p:cNvPr>
          <p:cNvPicPr>
            <a:picLocks noChangeAspect="1"/>
          </p:cNvPicPr>
          <p:nvPr/>
        </p:nvPicPr>
        <p:blipFill>
          <a:blip r:embed="rId3"/>
          <a:stretch>
            <a:fillRect/>
          </a:stretch>
        </p:blipFill>
        <p:spPr>
          <a:xfrm>
            <a:off x="2477956" y="2673491"/>
            <a:ext cx="15148188" cy="8127160"/>
          </a:xfrm>
          <a:prstGeom prst="rect">
            <a:avLst/>
          </a:prstGeom>
        </p:spPr>
      </p:pic>
    </p:spTree>
    <p:extLst>
      <p:ext uri="{BB962C8B-B14F-4D97-AF65-F5344CB8AC3E}">
        <p14:creationId xmlns:p14="http://schemas.microsoft.com/office/powerpoint/2010/main" val="920149664"/>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EDD1"/>
        </a:solidFill>
        <a:effectLst/>
      </p:bgPr>
    </p:bg>
    <p:spTree>
      <p:nvGrpSpPr>
        <p:cNvPr id="1" name="">
          <a:extLst>
            <a:ext uri="{FF2B5EF4-FFF2-40B4-BE49-F238E27FC236}">
              <a16:creationId xmlns:a16="http://schemas.microsoft.com/office/drawing/2014/main" id="{26B862D9-9155-687D-90E5-540C16E822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F93031-D613-A5CB-82B1-FF46930EF3FD}"/>
              </a:ext>
            </a:extLst>
          </p:cNvPr>
          <p:cNvSpPr>
            <a:spLocks noGrp="1"/>
          </p:cNvSpPr>
          <p:nvPr>
            <p:ph type="title"/>
          </p:nvPr>
        </p:nvSpPr>
        <p:spPr>
          <a:xfrm>
            <a:off x="3371215" y="795275"/>
            <a:ext cx="13361669" cy="1015663"/>
          </a:xfrm>
        </p:spPr>
        <p:txBody>
          <a:bodyPr/>
          <a:lstStyle/>
          <a:p>
            <a:pPr algn="ctr"/>
            <a:r>
              <a:rPr lang="en-AU"/>
              <a:t>Biodiversity</a:t>
            </a:r>
          </a:p>
        </p:txBody>
      </p:sp>
      <p:sp>
        <p:nvSpPr>
          <p:cNvPr id="3" name="Text Placeholder 2">
            <a:extLst>
              <a:ext uri="{FF2B5EF4-FFF2-40B4-BE49-F238E27FC236}">
                <a16:creationId xmlns:a16="http://schemas.microsoft.com/office/drawing/2014/main" id="{68F8679F-B48B-26DF-51D5-3E9DC4F6FBC7}"/>
              </a:ext>
            </a:extLst>
          </p:cNvPr>
          <p:cNvSpPr>
            <a:spLocks noGrp="1"/>
          </p:cNvSpPr>
          <p:nvPr>
            <p:ph type="body" idx="1"/>
          </p:nvPr>
        </p:nvSpPr>
        <p:spPr>
          <a:xfrm>
            <a:off x="531077" y="2151551"/>
            <a:ext cx="6750261" cy="8811855"/>
          </a:xfrm>
          <a:solidFill>
            <a:schemeClr val="bg1"/>
          </a:solidFill>
          <a:ln w="19050">
            <a:solidFill>
              <a:srgbClr val="EABB2C"/>
            </a:solidFill>
          </a:ln>
        </p:spPr>
        <p:txBody>
          <a:bodyPr/>
          <a:lstStyle/>
          <a:p>
            <a:pPr marL="514350" indent="-285750">
              <a:buFont typeface="Arial" panose="020B0604020202020204" pitchFamily="34" charset="0"/>
              <a:buChar char="•"/>
            </a:pPr>
            <a:r>
              <a:rPr lang="en-AU" sz="2200">
                <a:latin typeface="+mj-lt"/>
              </a:rPr>
              <a:t>Direct impacts (clearing or tree pruning/branch lopping) upon Native Vegetation that will require offsets include:</a:t>
            </a:r>
          </a:p>
          <a:p>
            <a:pPr marL="971550" lvl="1" indent="-285750">
              <a:buFont typeface="Arial" panose="020B0604020202020204" pitchFamily="34" charset="0"/>
              <a:buChar char="•"/>
            </a:pPr>
            <a:r>
              <a:rPr lang="en-AU" sz="2200">
                <a:latin typeface="+mj-lt"/>
              </a:rPr>
              <a:t>Good Condition Grassy Woodland– approximately 1.44 ha</a:t>
            </a:r>
          </a:p>
          <a:p>
            <a:pPr marL="971550" lvl="1" indent="-285750">
              <a:buFont typeface="Arial" panose="020B0604020202020204" pitchFamily="34" charset="0"/>
              <a:buChar char="•"/>
            </a:pPr>
            <a:r>
              <a:rPr lang="en-AU" sz="2200">
                <a:latin typeface="+mj-lt"/>
              </a:rPr>
              <a:t>Moderate Grassy Woodland Condition – approximately 6.75 ha</a:t>
            </a:r>
          </a:p>
          <a:p>
            <a:pPr marL="971550" lvl="1" indent="-285750">
              <a:buFont typeface="Arial" panose="020B0604020202020204" pitchFamily="34" charset="0"/>
              <a:buChar char="•"/>
            </a:pPr>
            <a:r>
              <a:rPr lang="en-AU" sz="2200">
                <a:latin typeface="+mj-lt"/>
              </a:rPr>
              <a:t>Poor Grassy Woodland Condition – approximately 0.03 ha</a:t>
            </a:r>
          </a:p>
          <a:p>
            <a:pPr marL="971550" lvl="1" indent="-285750">
              <a:buFont typeface="Arial" panose="020B0604020202020204" pitchFamily="34" charset="0"/>
              <a:buChar char="•"/>
            </a:pPr>
            <a:r>
              <a:rPr lang="en-AU" sz="2200">
                <a:latin typeface="+mj-lt"/>
              </a:rPr>
              <a:t>Grassland – approximately 0.02 ha</a:t>
            </a:r>
          </a:p>
          <a:p>
            <a:pPr marL="971550" lvl="1" indent="-285750">
              <a:buFont typeface="Arial" panose="020B0604020202020204" pitchFamily="34" charset="0"/>
              <a:buChar char="•"/>
            </a:pPr>
            <a:r>
              <a:rPr lang="en-AU" sz="2200">
                <a:latin typeface="+mj-lt"/>
              </a:rPr>
              <a:t>Planted – approximately 6.23 ha.</a:t>
            </a:r>
          </a:p>
          <a:p>
            <a:pPr marL="514350" indent="-285750">
              <a:buFont typeface="Arial" panose="020B0604020202020204" pitchFamily="34" charset="0"/>
              <a:buChar char="•"/>
            </a:pPr>
            <a:r>
              <a:rPr lang="en-AU" sz="2200">
                <a:latin typeface="+mj-lt"/>
              </a:rPr>
              <a:t>Represents a reduction of Good, Moderate, Poor and Planted impacts of approximately 41.3 ha relative to the Development Footprint proposed in the Scoping Report.</a:t>
            </a:r>
          </a:p>
          <a:p>
            <a:pPr marL="514350" indent="-285750">
              <a:buFont typeface="Arial" panose="020B0604020202020204" pitchFamily="34" charset="0"/>
              <a:buChar char="•"/>
            </a:pPr>
            <a:r>
              <a:rPr lang="en-AU" sz="2200">
                <a:latin typeface="+mj-lt"/>
              </a:rPr>
              <a:t>No threatened flora species have been identified within the Project Site.</a:t>
            </a:r>
          </a:p>
          <a:p>
            <a:endParaRPr lang="en-AU" sz="2200">
              <a:latin typeface="+mj-lt"/>
            </a:endParaRPr>
          </a:p>
          <a:p>
            <a:r>
              <a:rPr lang="en-AU" sz="2200">
                <a:latin typeface="+mj-lt"/>
              </a:rPr>
              <a:t>Mitigation Summary:</a:t>
            </a:r>
          </a:p>
          <a:p>
            <a:pPr marL="514350" indent="-285750">
              <a:buFont typeface="Arial" panose="020B0604020202020204" pitchFamily="34" charset="0"/>
              <a:buChar char="•"/>
            </a:pPr>
            <a:r>
              <a:rPr lang="en-AU" sz="2200">
                <a:latin typeface="+mj-lt"/>
              </a:rPr>
              <a:t>Detailed design and micro-siting of infrastructure may result in a further reduction of impacts upon Native Vegetation.</a:t>
            </a:r>
          </a:p>
          <a:p>
            <a:pPr marL="514350" indent="-285750">
              <a:buFont typeface="Arial" panose="020B0604020202020204" pitchFamily="34" charset="0"/>
              <a:buChar char="•"/>
            </a:pPr>
            <a:r>
              <a:rPr lang="en-AU" sz="2200">
                <a:latin typeface="+mj-lt"/>
              </a:rPr>
              <a:t>Preparation and implementation of Biodiversity Management Plan and Biodiversity Offset Strategy.</a:t>
            </a:r>
          </a:p>
        </p:txBody>
      </p:sp>
      <p:pic>
        <p:nvPicPr>
          <p:cNvPr id="6" name="Picture 5">
            <a:extLst>
              <a:ext uri="{FF2B5EF4-FFF2-40B4-BE49-F238E27FC236}">
                <a16:creationId xmlns:a16="http://schemas.microsoft.com/office/drawing/2014/main" id="{7328D956-F1A4-BFE7-8FDD-7D3F4AC17478}"/>
              </a:ext>
            </a:extLst>
          </p:cNvPr>
          <p:cNvPicPr>
            <a:picLocks noChangeAspect="1"/>
          </p:cNvPicPr>
          <p:nvPr/>
        </p:nvPicPr>
        <p:blipFill>
          <a:blip r:embed="rId2"/>
          <a:stretch>
            <a:fillRect/>
          </a:stretch>
        </p:blipFill>
        <p:spPr>
          <a:xfrm>
            <a:off x="7281338" y="2151551"/>
            <a:ext cx="12574755" cy="8811855"/>
          </a:xfrm>
          <a:prstGeom prst="rect">
            <a:avLst/>
          </a:prstGeom>
        </p:spPr>
      </p:pic>
    </p:spTree>
    <p:extLst>
      <p:ext uri="{BB962C8B-B14F-4D97-AF65-F5344CB8AC3E}">
        <p14:creationId xmlns:p14="http://schemas.microsoft.com/office/powerpoint/2010/main" val="250965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EDD1"/>
        </a:solidFill>
        <a:effectLst/>
      </p:bgPr>
    </p:bg>
    <p:spTree>
      <p:nvGrpSpPr>
        <p:cNvPr id="1" name="">
          <a:extLst>
            <a:ext uri="{FF2B5EF4-FFF2-40B4-BE49-F238E27FC236}">
              <a16:creationId xmlns:a16="http://schemas.microsoft.com/office/drawing/2014/main" id="{0AF900AB-DF58-6EB3-B54B-1441A6D79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4DCA72-C9BB-C5ED-CDAC-428F25197AF0}"/>
              </a:ext>
            </a:extLst>
          </p:cNvPr>
          <p:cNvSpPr>
            <a:spLocks noGrp="1"/>
          </p:cNvSpPr>
          <p:nvPr>
            <p:ph type="title"/>
          </p:nvPr>
        </p:nvSpPr>
        <p:spPr>
          <a:xfrm>
            <a:off x="1005205" y="1152286"/>
            <a:ext cx="13361669" cy="1015663"/>
          </a:xfrm>
        </p:spPr>
        <p:txBody>
          <a:bodyPr/>
          <a:lstStyle/>
          <a:p>
            <a:r>
              <a:rPr lang="en-AU"/>
              <a:t>Aboriginal Heritage</a:t>
            </a:r>
          </a:p>
        </p:txBody>
      </p:sp>
      <p:sp>
        <p:nvSpPr>
          <p:cNvPr id="3" name="Text Placeholder 2">
            <a:extLst>
              <a:ext uri="{FF2B5EF4-FFF2-40B4-BE49-F238E27FC236}">
                <a16:creationId xmlns:a16="http://schemas.microsoft.com/office/drawing/2014/main" id="{D6952123-79D6-4B59-5663-6135462AC85B}"/>
              </a:ext>
            </a:extLst>
          </p:cNvPr>
          <p:cNvSpPr>
            <a:spLocks noGrp="1"/>
          </p:cNvSpPr>
          <p:nvPr>
            <p:ph type="body" idx="1"/>
          </p:nvPr>
        </p:nvSpPr>
        <p:spPr>
          <a:xfrm>
            <a:off x="1005205" y="2601149"/>
            <a:ext cx="9812320" cy="6709529"/>
          </a:xfrm>
        </p:spPr>
        <p:txBody>
          <a:bodyPr/>
          <a:lstStyle/>
          <a:p>
            <a:r>
              <a:rPr lang="en-AU" sz="2200">
                <a:latin typeface="Arial" panose="020B0604020202020204" pitchFamily="34" charset="0"/>
                <a:cs typeface="Arial" panose="020B0604020202020204" pitchFamily="34" charset="0"/>
              </a:rPr>
              <a:t>Field Surveys and Test Excavations were completed within the Project Site, and the results are presented below:</a:t>
            </a:r>
          </a:p>
          <a:p>
            <a:endParaRPr lang="en-AU" sz="2200">
              <a:latin typeface="Arial" panose="020B0604020202020204" pitchFamily="34" charset="0"/>
              <a:cs typeface="Arial" panose="020B0604020202020204" pitchFamily="34" charset="0"/>
            </a:endParaRPr>
          </a:p>
          <a:p>
            <a:r>
              <a:rPr lang="en-AU" sz="2200" b="1">
                <a:latin typeface="Arial" panose="020B0604020202020204" pitchFamily="34" charset="0"/>
                <a:cs typeface="Arial" panose="020B0604020202020204" pitchFamily="34" charset="0"/>
              </a:rPr>
              <a:t>Field Survey: </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Twenty-four previously unrecorded Aboriginal sites were identified during the survey, including eight isolated finds and 16 low density artefact scatters.</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One previously recorded Aboriginal site was surveyed however no artefacts could be located at the site during the survey.</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Survey identified 13 locations with potential to contain subsurface deposits, namely along named waterways.</a:t>
            </a:r>
          </a:p>
          <a:p>
            <a:endParaRPr lang="en-AU" sz="2200">
              <a:latin typeface="Arial" panose="020B0604020202020204" pitchFamily="34" charset="0"/>
              <a:cs typeface="Arial" panose="020B0604020202020204" pitchFamily="34" charset="0"/>
            </a:endParaRPr>
          </a:p>
          <a:p>
            <a:r>
              <a:rPr lang="en-AU" sz="2200" b="1">
                <a:latin typeface="Arial" panose="020B0604020202020204" pitchFamily="34" charset="0"/>
                <a:cs typeface="Arial" panose="020B0604020202020204" pitchFamily="34" charset="0"/>
              </a:rPr>
              <a:t>Test excavation: </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110 test pits measuring 50cm by 50 cm were excavated across the areas considered to have potential for subsurface deposits.</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A total of 13 artefacts were recovered during the test excavation program.</a:t>
            </a:r>
          </a:p>
          <a:p>
            <a:pPr marL="571500" indent="-342900">
              <a:buFont typeface="Arial" panose="020B0604020202020204" pitchFamily="34" charset="0"/>
              <a:buChar char="•"/>
            </a:pPr>
            <a:r>
              <a:rPr lang="en-AU" sz="2200">
                <a:latin typeface="Arial" panose="020B0604020202020204" pitchFamily="34" charset="0"/>
                <a:cs typeface="Arial" panose="020B0604020202020204" pitchFamily="34" charset="0"/>
              </a:rPr>
              <a:t>Test excavation resulted in three additional sites (all isolated finds) being recorded and two surface artefact scatters were confirmed to be associated with low density subsurface deposits. </a:t>
            </a:r>
          </a:p>
          <a:p>
            <a:endParaRPr lang="en-AU"/>
          </a:p>
        </p:txBody>
      </p:sp>
      <p:pic>
        <p:nvPicPr>
          <p:cNvPr id="4" name="Google Shape;109;p6">
            <a:extLst>
              <a:ext uri="{FF2B5EF4-FFF2-40B4-BE49-F238E27FC236}">
                <a16:creationId xmlns:a16="http://schemas.microsoft.com/office/drawing/2014/main" id="{62644E8D-FED0-7A76-9877-7F502AC5D011}"/>
              </a:ext>
            </a:extLst>
          </p:cNvPr>
          <p:cNvPicPr preferRelativeResize="0"/>
          <p:nvPr/>
        </p:nvPicPr>
        <p:blipFill rotWithShape="1">
          <a:blip r:embed="rId2">
            <a:alphaModFix/>
          </a:blip>
          <a:srcRect/>
          <a:stretch/>
        </p:blipFill>
        <p:spPr>
          <a:xfrm>
            <a:off x="11626495" y="-3382"/>
            <a:ext cx="8477605" cy="11312732"/>
          </a:xfrm>
          <a:prstGeom prst="rect">
            <a:avLst/>
          </a:prstGeom>
          <a:noFill/>
          <a:ln>
            <a:noFill/>
          </a:ln>
        </p:spPr>
      </p:pic>
    </p:spTree>
    <p:extLst>
      <p:ext uri="{BB962C8B-B14F-4D97-AF65-F5344CB8AC3E}">
        <p14:creationId xmlns:p14="http://schemas.microsoft.com/office/powerpoint/2010/main" val="2575772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EDD1"/>
        </a:solidFill>
        <a:effectLst/>
      </p:bgPr>
    </p:bg>
    <p:spTree>
      <p:nvGrpSpPr>
        <p:cNvPr id="1" name="">
          <a:extLst>
            <a:ext uri="{FF2B5EF4-FFF2-40B4-BE49-F238E27FC236}">
              <a16:creationId xmlns:a16="http://schemas.microsoft.com/office/drawing/2014/main" id="{9AD57842-C775-3F42-7476-91B1E48A8C8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6FF0322-9AA5-F63D-FD06-19D7E4DC15AE}"/>
              </a:ext>
            </a:extLst>
          </p:cNvPr>
          <p:cNvSpPr>
            <a:spLocks noGrp="1"/>
          </p:cNvSpPr>
          <p:nvPr>
            <p:ph type="title"/>
          </p:nvPr>
        </p:nvSpPr>
        <p:spPr>
          <a:xfrm>
            <a:off x="1005205" y="1302674"/>
            <a:ext cx="13361669" cy="1015663"/>
          </a:xfrm>
        </p:spPr>
        <p:txBody>
          <a:bodyPr/>
          <a:lstStyle/>
          <a:p>
            <a:r>
              <a:rPr lang="en-AU"/>
              <a:t>Historic Heritage</a:t>
            </a:r>
          </a:p>
        </p:txBody>
      </p:sp>
      <p:sp>
        <p:nvSpPr>
          <p:cNvPr id="8" name="Text Placeholder 2">
            <a:extLst>
              <a:ext uri="{FF2B5EF4-FFF2-40B4-BE49-F238E27FC236}">
                <a16:creationId xmlns:a16="http://schemas.microsoft.com/office/drawing/2014/main" id="{6C0C677A-8060-8C71-6007-ED57FEFC1C99}"/>
              </a:ext>
            </a:extLst>
          </p:cNvPr>
          <p:cNvSpPr>
            <a:spLocks noGrp="1"/>
          </p:cNvSpPr>
          <p:nvPr>
            <p:ph type="body" idx="1"/>
          </p:nvPr>
        </p:nvSpPr>
        <p:spPr>
          <a:xfrm>
            <a:off x="1005205" y="2601150"/>
            <a:ext cx="9298124" cy="5539978"/>
          </a:xfrm>
        </p:spPr>
        <p:txBody>
          <a:bodyPr/>
          <a:lstStyle/>
          <a:p>
            <a:pPr marL="57150" indent="0"/>
            <a:r>
              <a:rPr lang="en-US" sz="2200">
                <a:solidFill>
                  <a:schemeClr val="tx1"/>
                </a:solidFill>
                <a:latin typeface="Arial" panose="020B0604020202020204" pitchFamily="34" charset="0"/>
                <a:cs typeface="Arial" panose="020B0604020202020204" pitchFamily="34" charset="0"/>
              </a:rPr>
              <a:t>State and Local Heritage Items were considered as part of the Historic Heritage Assessment. The search identified the key items listed below: </a:t>
            </a:r>
          </a:p>
          <a:p>
            <a:pPr marL="285750">
              <a:buFont typeface="Arial" panose="020B0604020202020204" pitchFamily="34" charset="0"/>
              <a:buChar char="•"/>
            </a:pPr>
            <a:endParaRPr lang="en-US" sz="2200">
              <a:solidFill>
                <a:schemeClr val="tx1"/>
              </a:solidFill>
              <a:latin typeface="Arial" panose="020B0604020202020204" pitchFamily="34" charset="0"/>
              <a:cs typeface="Arial" panose="020B0604020202020204" pitchFamily="34" charset="0"/>
            </a:endParaRPr>
          </a:p>
          <a:p>
            <a:pPr marL="400050" indent="-342900">
              <a:spcBef>
                <a:spcPts val="600"/>
              </a:spcBef>
              <a:spcAft>
                <a:spcPts val="600"/>
              </a:spcAft>
              <a:buFont typeface="Arial" panose="020B0604020202020204" pitchFamily="34" charset="0"/>
              <a:buChar char="•"/>
            </a:pPr>
            <a:r>
              <a:rPr lang="en-US" sz="2200">
                <a:solidFill>
                  <a:schemeClr val="tx1"/>
                </a:solidFill>
                <a:latin typeface="Arial" panose="020B0604020202020204" pitchFamily="34" charset="0"/>
                <a:cs typeface="Arial" panose="020B0604020202020204" pitchFamily="34" charset="0"/>
              </a:rPr>
              <a:t>A search of the </a:t>
            </a:r>
            <a:r>
              <a:rPr lang="en-US" sz="2200" i="1">
                <a:solidFill>
                  <a:schemeClr val="tx1"/>
                </a:solidFill>
                <a:latin typeface="Arial" panose="020B0604020202020204" pitchFamily="34" charset="0"/>
                <a:cs typeface="Arial" panose="020B0604020202020204" pitchFamily="34" charset="0"/>
              </a:rPr>
              <a:t>Tamworth Regional LEP 2010 </a:t>
            </a:r>
            <a:r>
              <a:rPr lang="en-US" sz="2200">
                <a:solidFill>
                  <a:schemeClr val="tx1"/>
                </a:solidFill>
                <a:latin typeface="Arial" panose="020B0604020202020204" pitchFamily="34" charset="0"/>
                <a:cs typeface="Arial" panose="020B0604020202020204" pitchFamily="34" charset="0"/>
              </a:rPr>
              <a:t>returned two records for historical heritage items within 1.5km to the project: I508 (</a:t>
            </a:r>
            <a:r>
              <a:rPr lang="en-US" sz="2200" err="1">
                <a:solidFill>
                  <a:schemeClr val="tx1"/>
                </a:solidFill>
                <a:latin typeface="Arial" panose="020B0604020202020204" pitchFamily="34" charset="0"/>
                <a:cs typeface="Arial" panose="020B0604020202020204" pitchFamily="34" charset="0"/>
              </a:rPr>
              <a:t>Timbumburi</a:t>
            </a:r>
            <a:r>
              <a:rPr lang="en-US" sz="2200">
                <a:solidFill>
                  <a:schemeClr val="tx1"/>
                </a:solidFill>
                <a:latin typeface="Arial" panose="020B0604020202020204" pitchFamily="34" charset="0"/>
                <a:cs typeface="Arial" panose="020B0604020202020204" pitchFamily="34" charset="0"/>
              </a:rPr>
              <a:t> School), located 825m away, and I157 (</a:t>
            </a:r>
            <a:r>
              <a:rPr lang="en-US" sz="2200" err="1">
                <a:solidFill>
                  <a:schemeClr val="tx1"/>
                </a:solidFill>
                <a:latin typeface="Arial" panose="020B0604020202020204" pitchFamily="34" charset="0"/>
                <a:cs typeface="Arial" panose="020B0604020202020204" pitchFamily="34" charset="0"/>
              </a:rPr>
              <a:t>Loomberah</a:t>
            </a:r>
            <a:r>
              <a:rPr lang="en-US" sz="2200">
                <a:solidFill>
                  <a:schemeClr val="tx1"/>
                </a:solidFill>
                <a:latin typeface="Arial" panose="020B0604020202020204" pitchFamily="34" charset="0"/>
                <a:cs typeface="Arial" panose="020B0604020202020204" pitchFamily="34" charset="0"/>
              </a:rPr>
              <a:t> War Memorial Hall), located 1.4km away. </a:t>
            </a:r>
          </a:p>
          <a:p>
            <a:pPr marL="400050" indent="-342900">
              <a:spcBef>
                <a:spcPts val="600"/>
              </a:spcBef>
              <a:spcAft>
                <a:spcPts val="600"/>
              </a:spcAft>
              <a:buFont typeface="Arial" panose="020B0604020202020204" pitchFamily="34" charset="0"/>
              <a:buChar char="•"/>
            </a:pPr>
            <a:r>
              <a:rPr lang="en-US" sz="2200">
                <a:solidFill>
                  <a:schemeClr val="tx1"/>
                </a:solidFill>
                <a:latin typeface="Arial" panose="020B0604020202020204" pitchFamily="34" charset="0"/>
                <a:cs typeface="Arial" panose="020B0604020202020204" pitchFamily="34" charset="0"/>
              </a:rPr>
              <a:t>Background research identified two areas with archaeological potential associated with the former locations of the </a:t>
            </a:r>
            <a:r>
              <a:rPr lang="en-US" sz="2200" err="1">
                <a:solidFill>
                  <a:schemeClr val="tx1"/>
                </a:solidFill>
                <a:latin typeface="Arial" panose="020B0604020202020204" pitchFamily="34" charset="0"/>
                <a:cs typeface="Arial" panose="020B0604020202020204" pitchFamily="34" charset="0"/>
              </a:rPr>
              <a:t>Ferntop</a:t>
            </a:r>
            <a:r>
              <a:rPr lang="en-US" sz="2200">
                <a:solidFill>
                  <a:schemeClr val="tx1"/>
                </a:solidFill>
                <a:latin typeface="Arial" panose="020B0604020202020204" pitchFamily="34" charset="0"/>
                <a:cs typeface="Arial" panose="020B0604020202020204" pitchFamily="34" charset="0"/>
              </a:rPr>
              <a:t> Provisional School and </a:t>
            </a:r>
            <a:r>
              <a:rPr lang="en-US" sz="2200" err="1">
                <a:solidFill>
                  <a:schemeClr val="tx1"/>
                </a:solidFill>
                <a:latin typeface="Arial" panose="020B0604020202020204" pitchFamily="34" charset="0"/>
                <a:cs typeface="Arial" panose="020B0604020202020204" pitchFamily="34" charset="0"/>
              </a:rPr>
              <a:t>Ferntop</a:t>
            </a:r>
            <a:r>
              <a:rPr lang="en-US" sz="2200">
                <a:solidFill>
                  <a:schemeClr val="tx1"/>
                </a:solidFill>
                <a:latin typeface="Arial" panose="020B0604020202020204" pitchFamily="34" charset="0"/>
                <a:cs typeface="Arial" panose="020B0604020202020204" pitchFamily="34" charset="0"/>
              </a:rPr>
              <a:t> Union Church. No evidence of the former locations could be identified during the survey.</a:t>
            </a:r>
          </a:p>
          <a:p>
            <a:pPr marL="400050" indent="-342900">
              <a:spcBef>
                <a:spcPts val="600"/>
              </a:spcBef>
              <a:spcAft>
                <a:spcPts val="600"/>
              </a:spcAft>
              <a:buFont typeface="Arial" panose="020B0604020202020204" pitchFamily="34" charset="0"/>
              <a:buChar char="•"/>
            </a:pPr>
            <a:r>
              <a:rPr lang="en-US" sz="2200">
                <a:solidFill>
                  <a:schemeClr val="tx1"/>
                </a:solidFill>
                <a:latin typeface="Arial" panose="020B0604020202020204" pitchFamily="34" charset="0"/>
                <a:cs typeface="Arial" panose="020B0604020202020204" pitchFamily="34" charset="0"/>
              </a:rPr>
              <a:t>Seven items with potential to have heritage values were identified across the Survey Area. Items include rural infrastructure, a former dwelling and a survey tree.</a:t>
            </a:r>
          </a:p>
          <a:p>
            <a:endParaRPr lang="en-AU" sz="2200">
              <a:solidFill>
                <a:schemeClr val="tx1"/>
              </a:solidFill>
              <a:latin typeface="Arial" panose="020B0604020202020204" pitchFamily="34" charset="0"/>
              <a:cs typeface="Arial" panose="020B0604020202020204" pitchFamily="34" charset="0"/>
            </a:endParaRPr>
          </a:p>
        </p:txBody>
      </p:sp>
      <p:pic>
        <p:nvPicPr>
          <p:cNvPr id="14" name="Google Shape;76;p4">
            <a:extLst>
              <a:ext uri="{FF2B5EF4-FFF2-40B4-BE49-F238E27FC236}">
                <a16:creationId xmlns:a16="http://schemas.microsoft.com/office/drawing/2014/main" id="{36292356-B679-560E-20AB-E784840FCD54}"/>
              </a:ext>
            </a:extLst>
          </p:cNvPr>
          <p:cNvPicPr preferRelativeResize="0"/>
          <p:nvPr/>
        </p:nvPicPr>
        <p:blipFill rotWithShape="1">
          <a:blip r:embed="rId2">
            <a:alphaModFix/>
          </a:blip>
          <a:srcRect/>
          <a:stretch/>
        </p:blipFill>
        <p:spPr>
          <a:xfrm flipH="1">
            <a:off x="12376587" y="794"/>
            <a:ext cx="7727513" cy="11308556"/>
          </a:xfrm>
          <a:prstGeom prst="rect">
            <a:avLst/>
          </a:prstGeom>
          <a:noFill/>
          <a:ln>
            <a:noFill/>
          </a:ln>
        </p:spPr>
      </p:pic>
      <p:sp>
        <p:nvSpPr>
          <p:cNvPr id="16" name="Google Shape;78;p4">
            <a:extLst>
              <a:ext uri="{FF2B5EF4-FFF2-40B4-BE49-F238E27FC236}">
                <a16:creationId xmlns:a16="http://schemas.microsoft.com/office/drawing/2014/main" id="{D8765A5E-325B-79E6-5ECA-482E0EDECD4E}"/>
              </a:ext>
            </a:extLst>
          </p:cNvPr>
          <p:cNvSpPr/>
          <p:nvPr/>
        </p:nvSpPr>
        <p:spPr>
          <a:xfrm flipH="1">
            <a:off x="11268710" y="566420"/>
            <a:ext cx="8835390" cy="10742930"/>
          </a:xfrm>
          <a:custGeom>
            <a:avLst/>
            <a:gdLst/>
            <a:ahLst/>
            <a:cxnLst/>
            <a:rect l="l" t="t" r="r" b="b"/>
            <a:pathLst>
              <a:path w="8835390" h="10742930" extrusionOk="0">
                <a:moveTo>
                  <a:pt x="0" y="0"/>
                </a:moveTo>
                <a:lnTo>
                  <a:pt x="0" y="3001867"/>
                </a:lnTo>
                <a:lnTo>
                  <a:pt x="6236686" y="9238589"/>
                </a:lnTo>
                <a:lnTo>
                  <a:pt x="6272683" y="9275723"/>
                </a:lnTo>
                <a:lnTo>
                  <a:pt x="6307268" y="9313710"/>
                </a:lnTo>
                <a:lnTo>
                  <a:pt x="6340442" y="9352514"/>
                </a:lnTo>
                <a:lnTo>
                  <a:pt x="6372203" y="9392102"/>
                </a:lnTo>
                <a:lnTo>
                  <a:pt x="6402552" y="9432440"/>
                </a:lnTo>
                <a:lnTo>
                  <a:pt x="6431489" y="9473493"/>
                </a:lnTo>
                <a:lnTo>
                  <a:pt x="6459015" y="9515228"/>
                </a:lnTo>
                <a:lnTo>
                  <a:pt x="6485128" y="9557609"/>
                </a:lnTo>
                <a:lnTo>
                  <a:pt x="6509830" y="9600605"/>
                </a:lnTo>
                <a:lnTo>
                  <a:pt x="6533120" y="9644179"/>
                </a:lnTo>
                <a:lnTo>
                  <a:pt x="6554998" y="9688298"/>
                </a:lnTo>
                <a:lnTo>
                  <a:pt x="6575465" y="9732928"/>
                </a:lnTo>
                <a:lnTo>
                  <a:pt x="6594519" y="9778034"/>
                </a:lnTo>
                <a:lnTo>
                  <a:pt x="6612162" y="9823583"/>
                </a:lnTo>
                <a:lnTo>
                  <a:pt x="6628394" y="9869541"/>
                </a:lnTo>
                <a:lnTo>
                  <a:pt x="6643214" y="9915873"/>
                </a:lnTo>
                <a:lnTo>
                  <a:pt x="6656622" y="9962546"/>
                </a:lnTo>
                <a:lnTo>
                  <a:pt x="6668619" y="10009524"/>
                </a:lnTo>
                <a:lnTo>
                  <a:pt x="6679204" y="10056775"/>
                </a:lnTo>
                <a:lnTo>
                  <a:pt x="6688378" y="10104263"/>
                </a:lnTo>
                <a:lnTo>
                  <a:pt x="6696140" y="10151956"/>
                </a:lnTo>
                <a:lnTo>
                  <a:pt x="6702491" y="10199818"/>
                </a:lnTo>
                <a:lnTo>
                  <a:pt x="6707431" y="10247815"/>
                </a:lnTo>
                <a:lnTo>
                  <a:pt x="6710959" y="10295915"/>
                </a:lnTo>
                <a:lnTo>
                  <a:pt x="6713076" y="10344081"/>
                </a:lnTo>
                <a:lnTo>
                  <a:pt x="6713781" y="10392281"/>
                </a:lnTo>
                <a:lnTo>
                  <a:pt x="6713781" y="10397558"/>
                </a:lnTo>
                <a:lnTo>
                  <a:pt x="6713080" y="10402752"/>
                </a:lnTo>
                <a:lnTo>
                  <a:pt x="6713080" y="10413139"/>
                </a:lnTo>
                <a:lnTo>
                  <a:pt x="6713781" y="10418333"/>
                </a:lnTo>
                <a:lnTo>
                  <a:pt x="6713781" y="10423526"/>
                </a:lnTo>
                <a:lnTo>
                  <a:pt x="6713076" y="10471736"/>
                </a:lnTo>
                <a:lnTo>
                  <a:pt x="6710959" y="10519911"/>
                </a:lnTo>
                <a:lnTo>
                  <a:pt x="6707431" y="10568018"/>
                </a:lnTo>
                <a:lnTo>
                  <a:pt x="6702491" y="10616022"/>
                </a:lnTo>
                <a:lnTo>
                  <a:pt x="6696140" y="10663889"/>
                </a:lnTo>
                <a:lnTo>
                  <a:pt x="6688378" y="10711585"/>
                </a:lnTo>
                <a:lnTo>
                  <a:pt x="6682396" y="10742554"/>
                </a:lnTo>
                <a:lnTo>
                  <a:pt x="8821783" y="10742554"/>
                </a:lnTo>
                <a:lnTo>
                  <a:pt x="8825322" y="10697718"/>
                </a:lnTo>
                <a:lnTo>
                  <a:pt x="8828511" y="10649477"/>
                </a:lnTo>
                <a:lnTo>
                  <a:pt x="8831084" y="10601205"/>
                </a:lnTo>
                <a:lnTo>
                  <a:pt x="8833040" y="10552910"/>
                </a:lnTo>
                <a:lnTo>
                  <a:pt x="8834381" y="10504597"/>
                </a:lnTo>
                <a:lnTo>
                  <a:pt x="8835106" y="10456273"/>
                </a:lnTo>
                <a:lnTo>
                  <a:pt x="8835106" y="10359614"/>
                </a:lnTo>
                <a:lnTo>
                  <a:pt x="8834381" y="10311287"/>
                </a:lnTo>
                <a:lnTo>
                  <a:pt x="8833040" y="10262971"/>
                </a:lnTo>
                <a:lnTo>
                  <a:pt x="8831084" y="10214672"/>
                </a:lnTo>
                <a:lnTo>
                  <a:pt x="8828511" y="10166397"/>
                </a:lnTo>
                <a:lnTo>
                  <a:pt x="8825322" y="10118153"/>
                </a:lnTo>
                <a:lnTo>
                  <a:pt x="8821517" y="10069945"/>
                </a:lnTo>
                <a:lnTo>
                  <a:pt x="8817095" y="10021781"/>
                </a:lnTo>
                <a:lnTo>
                  <a:pt x="8812058" y="9973667"/>
                </a:lnTo>
                <a:lnTo>
                  <a:pt x="8806404" y="9925608"/>
                </a:lnTo>
                <a:lnTo>
                  <a:pt x="8800134" y="9877613"/>
                </a:lnTo>
                <a:lnTo>
                  <a:pt x="8793248" y="9829686"/>
                </a:lnTo>
                <a:lnTo>
                  <a:pt x="8785746" y="9781836"/>
                </a:lnTo>
                <a:lnTo>
                  <a:pt x="8777627" y="9734067"/>
                </a:lnTo>
                <a:lnTo>
                  <a:pt x="8768892" y="9686388"/>
                </a:lnTo>
                <a:lnTo>
                  <a:pt x="8759541" y="9638803"/>
                </a:lnTo>
                <a:lnTo>
                  <a:pt x="8749573" y="9591320"/>
                </a:lnTo>
                <a:lnTo>
                  <a:pt x="8738989" y="9543945"/>
                </a:lnTo>
                <a:lnTo>
                  <a:pt x="8727789" y="9496685"/>
                </a:lnTo>
                <a:lnTo>
                  <a:pt x="8715972" y="9449546"/>
                </a:lnTo>
                <a:lnTo>
                  <a:pt x="8703539" y="9402534"/>
                </a:lnTo>
                <a:lnTo>
                  <a:pt x="8690490" y="9355657"/>
                </a:lnTo>
                <a:lnTo>
                  <a:pt x="8676824" y="9308919"/>
                </a:lnTo>
                <a:lnTo>
                  <a:pt x="8662541" y="9262329"/>
                </a:lnTo>
                <a:lnTo>
                  <a:pt x="8647642" y="9215892"/>
                </a:lnTo>
                <a:lnTo>
                  <a:pt x="8632127" y="9169616"/>
                </a:lnTo>
                <a:lnTo>
                  <a:pt x="8615995" y="9123505"/>
                </a:lnTo>
                <a:lnTo>
                  <a:pt x="8599247" y="9077568"/>
                </a:lnTo>
                <a:lnTo>
                  <a:pt x="8581882" y="9031810"/>
                </a:lnTo>
                <a:lnTo>
                  <a:pt x="8563901" y="8986238"/>
                </a:lnTo>
                <a:lnTo>
                  <a:pt x="8545302" y="8940858"/>
                </a:lnTo>
                <a:lnTo>
                  <a:pt x="8526088" y="8895677"/>
                </a:lnTo>
                <a:lnTo>
                  <a:pt x="8506257" y="8850701"/>
                </a:lnTo>
                <a:lnTo>
                  <a:pt x="8485809" y="8805937"/>
                </a:lnTo>
                <a:lnTo>
                  <a:pt x="8464744" y="8761391"/>
                </a:lnTo>
                <a:lnTo>
                  <a:pt x="8443063" y="8717070"/>
                </a:lnTo>
                <a:lnTo>
                  <a:pt x="8420765" y="8672980"/>
                </a:lnTo>
                <a:lnTo>
                  <a:pt x="8397850" y="8629128"/>
                </a:lnTo>
                <a:lnTo>
                  <a:pt x="8374319" y="8585520"/>
                </a:lnTo>
                <a:lnTo>
                  <a:pt x="8350171" y="8542163"/>
                </a:lnTo>
                <a:lnTo>
                  <a:pt x="8325406" y="8499062"/>
                </a:lnTo>
                <a:lnTo>
                  <a:pt x="8300025" y="8456226"/>
                </a:lnTo>
                <a:lnTo>
                  <a:pt x="8274026" y="8413659"/>
                </a:lnTo>
                <a:lnTo>
                  <a:pt x="8247411" y="8371369"/>
                </a:lnTo>
                <a:lnTo>
                  <a:pt x="8220179" y="8329362"/>
                </a:lnTo>
                <a:lnTo>
                  <a:pt x="8192330" y="8287645"/>
                </a:lnTo>
                <a:lnTo>
                  <a:pt x="8163864" y="8246223"/>
                </a:lnTo>
                <a:lnTo>
                  <a:pt x="8134782" y="8205105"/>
                </a:lnTo>
                <a:lnTo>
                  <a:pt x="8105082" y="8164295"/>
                </a:lnTo>
                <a:lnTo>
                  <a:pt x="8074766" y="8123800"/>
                </a:lnTo>
                <a:lnTo>
                  <a:pt x="8043832" y="8083627"/>
                </a:lnTo>
                <a:lnTo>
                  <a:pt x="8012282" y="8043783"/>
                </a:lnTo>
                <a:lnTo>
                  <a:pt x="7980115" y="8004274"/>
                </a:lnTo>
                <a:lnTo>
                  <a:pt x="7947330" y="7965106"/>
                </a:lnTo>
                <a:lnTo>
                  <a:pt x="7913929" y="7926286"/>
                </a:lnTo>
                <a:lnTo>
                  <a:pt x="7879911" y="7887820"/>
                </a:lnTo>
                <a:lnTo>
                  <a:pt x="7845275" y="7849715"/>
                </a:lnTo>
                <a:lnTo>
                  <a:pt x="7810023" y="7811977"/>
                </a:lnTo>
                <a:lnTo>
                  <a:pt x="7774153" y="7774613"/>
                </a:lnTo>
                <a:lnTo>
                  <a:pt x="7737667" y="7737629"/>
                </a:lnTo>
                <a:lnTo>
                  <a:pt x="0" y="0"/>
                </a:lnTo>
                <a:close/>
              </a:path>
            </a:pathLst>
          </a:custGeom>
          <a:solidFill>
            <a:srgbClr val="E9BB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lang="en-AU" sz="1800" b="0" i="0" u="none" strike="noStrike" cap="none" noProof="0">
              <a:solidFill>
                <a:srgbClr val="000000"/>
              </a:solidFill>
              <a:latin typeface="Arial"/>
              <a:ea typeface="Arial"/>
              <a:cs typeface="Arial"/>
              <a:sym typeface="Arial"/>
            </a:endParaRPr>
          </a:p>
        </p:txBody>
      </p:sp>
    </p:spTree>
    <p:extLst>
      <p:ext uri="{BB962C8B-B14F-4D97-AF65-F5344CB8AC3E}">
        <p14:creationId xmlns:p14="http://schemas.microsoft.com/office/powerpoint/2010/main" val="14272420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18</Slides>
  <Notes>5</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LAMBRUK SOLAR PROJECT</vt:lpstr>
      <vt:lpstr>KEY PROJECT FEATURES </vt:lpstr>
      <vt:lpstr>UPDATED PROJECT LAYOUT</vt:lpstr>
      <vt:lpstr>Landscape and Visual</vt:lpstr>
      <vt:lpstr>Public Viewpoint Photomontages</vt:lpstr>
      <vt:lpstr>Landscape and Visual</vt:lpstr>
      <vt:lpstr>Biodiversity</vt:lpstr>
      <vt:lpstr>Aboriginal Heritage</vt:lpstr>
      <vt:lpstr>Historic Heritage</vt:lpstr>
      <vt:lpstr>Aboriginal and Historic Heritage</vt:lpstr>
      <vt:lpstr>Soils and Agriculture</vt:lpstr>
      <vt:lpstr>Soils and Agriculture</vt:lpstr>
      <vt:lpstr>PowerPoint Presentation</vt:lpstr>
      <vt:lpstr>Noise and Vibration</vt:lpstr>
      <vt:lpstr>PowerPoint Presentation</vt:lpstr>
      <vt:lpstr>Hydrology</vt:lpstr>
      <vt:lpstr>Hydrology – Changes in 1% AEP Depths</vt:lpstr>
      <vt:lpstr>LAMBRUK SOLAR PROJECT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Alysia Bradshaw</dc:creator>
  <cp:revision>1</cp:revision>
  <dcterms:created xsi:type="dcterms:W3CDTF">2024-09-26T04:03:46Z</dcterms:created>
  <dcterms:modified xsi:type="dcterms:W3CDTF">2025-10-24T09:03:01Z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2024-07-02T00:00:00Z</vt:filetime>
  </property>
  <property fmtid="{D5CDD505-2E9C-101B-9397-08002B2CF9AE}" pid="3" name="Creator">
    <vt:lpwstr>Adobe InDesign 19.4 (Macintosh)</vt:lpwstr>
  </property>
  <property fmtid="{D5CDD505-2E9C-101B-9397-08002B2CF9AE}" pid="4" name="LastSaved">
    <vt:filetime>2024-09-26T00:00:00Z</vt:filetime>
  </property>
  <property fmtid="{D5CDD505-2E9C-101B-9397-08002B2CF9AE}" pid="5" name="Producer">
    <vt:lpwstr>Adobe PDF Library 17.0</vt:lpwstr>
  </property>
  <property fmtid="{D5CDD505-2E9C-101B-9397-08002B2CF9AE}" pid="6" name="ContentTypeId">
    <vt:lpwstr>0x010100923D3BE335030647B5C2E00874FC1A93</vt:lpwstr>
  </property>
</Properties>
</file>